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  <p:sldMasterId id="2147483738" r:id="rId5"/>
    <p:sldMasterId id="2147483660" r:id="rId6"/>
    <p:sldMasterId id="2147483701" r:id="rId7"/>
  </p:sldMasterIdLst>
  <p:notesMasterIdLst>
    <p:notesMasterId r:id="rId30"/>
  </p:notesMasterIdLst>
  <p:sldIdLst>
    <p:sldId id="2134960094" r:id="rId8"/>
    <p:sldId id="2146845381" r:id="rId9"/>
    <p:sldId id="2146845345" r:id="rId10"/>
    <p:sldId id="1993219374" r:id="rId11"/>
    <p:sldId id="2146845364" r:id="rId12"/>
    <p:sldId id="2146845404" r:id="rId13"/>
    <p:sldId id="2146845339" r:id="rId14"/>
    <p:sldId id="2146845382" r:id="rId15"/>
    <p:sldId id="2146845361" r:id="rId16"/>
    <p:sldId id="2146845402" r:id="rId17"/>
    <p:sldId id="2146845405" r:id="rId18"/>
    <p:sldId id="2146845385" r:id="rId19"/>
    <p:sldId id="2146845398" r:id="rId20"/>
    <p:sldId id="2146845399" r:id="rId21"/>
    <p:sldId id="2146845401" r:id="rId22"/>
    <p:sldId id="2146845347" r:id="rId23"/>
    <p:sldId id="2146845392" r:id="rId24"/>
    <p:sldId id="2146845400" r:id="rId25"/>
    <p:sldId id="2146845406" r:id="rId26"/>
    <p:sldId id="2146845383" r:id="rId27"/>
    <p:sldId id="2146845403" r:id="rId28"/>
    <p:sldId id="21468453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va Salminen" initials="ES" lastIdx="13" clrIdx="0">
    <p:extLst>
      <p:ext uri="{19B8F6BF-5375-455C-9EA6-DF929625EA0E}">
        <p15:presenceInfo xmlns:p15="http://schemas.microsoft.com/office/powerpoint/2012/main" userId="S::Eeva.Salminen@glpg.com::d9b74af8-c6bb-49ef-a415-bfd3d98e89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300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6"/>
    <p:restoredTop sz="94648"/>
  </p:normalViewPr>
  <p:slideViewPr>
    <p:cSldViewPr snapToGrid="0">
      <p:cViewPr varScale="1">
        <p:scale>
          <a:sx n="96" d="100"/>
          <a:sy n="96" d="100"/>
        </p:scale>
        <p:origin x="16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1161-C061-4443-A851-221D87DCD7D3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F030A-695A-4BD3-B391-3EED516F76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F5BEC-13C4-7F45-A7C4-A11CD854F5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07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07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0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F5BEC-13C4-7F45-A7C4-A11CD854F5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07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07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11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27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030A-695A-4BD3-B391-3EED516F76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3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0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79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37723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337120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869666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Slide with 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965bc97c8f_1_118"/>
          <p:cNvSpPr txBox="1">
            <a:spLocks noGrp="1"/>
          </p:cNvSpPr>
          <p:nvPr>
            <p:ph type="title"/>
          </p:nvPr>
        </p:nvSpPr>
        <p:spPr>
          <a:xfrm>
            <a:off x="358775" y="451456"/>
            <a:ext cx="1069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965bc97c8f_1_118"/>
          <p:cNvSpPr txBox="1">
            <a:spLocks noGrp="1"/>
          </p:cNvSpPr>
          <p:nvPr>
            <p:ph type="sldNum" idx="12"/>
          </p:nvPr>
        </p:nvSpPr>
        <p:spPr>
          <a:xfrm>
            <a:off x="11053315" y="451455"/>
            <a:ext cx="90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01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400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0410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631148"/>
            <a:ext cx="9144000" cy="2387600"/>
          </a:xfrm>
        </p:spPr>
        <p:txBody>
          <a:bodyPr anchor="b"/>
          <a:lstStyle>
            <a:lvl1pPr algn="ctr">
              <a:defRPr sz="539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Break 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5543" y="3930200"/>
            <a:ext cx="10580914" cy="8926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596">
                <a:solidFill>
                  <a:schemeClr val="tx2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CAA157B-F801-49EE-9C3F-93880E630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1942167" y="1108892"/>
            <a:ext cx="8264422" cy="15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7EC-C401-AC47-B125-2124B5F4E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0DFA45-94D6-A04C-BC41-D8638C36B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127E15-212D-2A4D-8C5A-B6ABED2A7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9619B-2AE5-564D-AF08-FA5945562B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2E11ECE7-7AC7-DD4E-97DC-BD4FEBDE9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203325"/>
            <a:ext cx="10972800" cy="576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cap="all" baseline="0"/>
            </a:lvl1pPr>
          </a:lstStyle>
          <a:p>
            <a:pPr lvl="0"/>
            <a:r>
              <a:rPr lang="en-US"/>
              <a:t>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lat. </a:t>
            </a:r>
            <a:r>
              <a:rPr lang="en-US" err="1"/>
              <a:t>Undaessimus</a:t>
            </a:r>
            <a:r>
              <a:rPr lang="en-US"/>
              <a:t> rerum </a:t>
            </a:r>
            <a:r>
              <a:rPr lang="en-US" err="1"/>
              <a:t>verferumquas</a:t>
            </a:r>
            <a:r>
              <a:rPr lang="en-US"/>
              <a:t> </a:t>
            </a:r>
            <a:r>
              <a:rPr lang="en-US" err="1"/>
              <a:t>nulliquas</a:t>
            </a:r>
            <a:r>
              <a:rPr lang="en-US"/>
              <a:t> </a:t>
            </a:r>
            <a:r>
              <a:rPr lang="en-US" err="1"/>
              <a:t>estis</a:t>
            </a:r>
            <a:r>
              <a:rPr lang="en-US"/>
              <a:t> </a:t>
            </a:r>
            <a:r>
              <a:rPr lang="en-US" err="1"/>
              <a:t>explani</a:t>
            </a:r>
            <a:r>
              <a:rPr lang="en-US"/>
              <a:t> </a:t>
            </a:r>
            <a:r>
              <a:rPr lang="en-US" err="1"/>
              <a:t>hicimpe</a:t>
            </a:r>
            <a:r>
              <a:rPr lang="en-US"/>
              <a:t> </a:t>
            </a:r>
            <a:r>
              <a:rPr lang="en-US" err="1"/>
              <a:t>dicaborro</a:t>
            </a:r>
            <a:r>
              <a:rPr lang="en-US"/>
              <a:t> </a:t>
            </a:r>
            <a:r>
              <a:rPr lang="en-US" err="1"/>
              <a:t>officid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mil </a:t>
            </a:r>
            <a:r>
              <a:rPr lang="en-US" err="1"/>
              <a:t>eum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8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EC7FEB-3003-CF4D-A0F5-0CC93E0860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2277" y="5549296"/>
            <a:ext cx="2976331" cy="568003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9E3826A-D34B-9245-A792-8736A1692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9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52133" y="2452620"/>
            <a:ext cx="7696200" cy="1119449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AFF936-6769-5E4F-9013-92A64286AAAC}"/>
              </a:ext>
            </a:extLst>
          </p:cNvPr>
          <p:cNvCxnSpPr>
            <a:cxnSpLocks/>
          </p:cNvCxnSpPr>
          <p:nvPr userDrawn="1"/>
        </p:nvCxnSpPr>
        <p:spPr>
          <a:xfrm>
            <a:off x="2252133" y="3572069"/>
            <a:ext cx="7696200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AC4FD4-8040-1940-A5A6-CB21B9EFAD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2133" y="3750733"/>
            <a:ext cx="7696200" cy="524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B34FC74-1D5B-C143-891E-3E826BD73F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2134" y="4592302"/>
            <a:ext cx="2742949" cy="216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67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AC81BB4-212F-F341-80DB-09B1016D3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2134" y="5857970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486E00-792C-4543-B570-6D54CEF7D7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2768" y="886933"/>
            <a:ext cx="2759417" cy="7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7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0D4D6-C6A9-4342-AAFE-6F94FB21C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1797051"/>
            <a:ext cx="10464800" cy="27314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243E947-ECA8-1E4D-9828-568C2A74E4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1667"/>
            <a:ext cx="2491497" cy="17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3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7DA87-CDA4-BC4F-9E15-59BC7BCA80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563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8414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396E358-08DD-5748-8748-CF47C23D54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F7EB629-5986-1945-9C9E-60CE2AAD4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5326CD1-3904-B54A-8C24-6F259E7C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411776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271238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63A195-CE96-D842-9603-C967A7C7D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3083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87BDDA0-37D6-374F-8CD6-794707DCF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F959AB0-4E19-5643-AEF5-198333A5F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57F8215E-591F-2447-B058-033F7A5F4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5E04DBA0-A8F2-BD4F-B20A-C1A4AECA4F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64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4D8C5D-2A98-6746-B2C9-B3F01796E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7F4FAF77-E84D-2240-9062-F25F34D11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4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66E420-28E6-E142-B1C4-384F0C26A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66297-39AD-4245-B16C-31C9E8A8606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1797052"/>
            <a:ext cx="10464800" cy="4032249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2C1030D3-4C88-E241-BC5F-ED0CCACA7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6F0515-DD29-764E-8F2E-9E615FCF4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66297-39AD-4245-B16C-31C9E8A8606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878776"/>
            <a:ext cx="10464800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D4328970-8600-5544-AFEF-04A9B4380F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95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FD8C13-2F89-1242-A1B3-BF115D26F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5" y="1532800"/>
            <a:ext cx="50526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1" y="2456463"/>
            <a:ext cx="50526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C2069FC-F663-9B4B-B495-5C21B3A2E0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C1928-8DA7-8746-BCB7-A1950C5B2C6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75789" y="878776"/>
            <a:ext cx="5052611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A6D42A49-1496-0E41-AAE2-53504FCBD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21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2E0F9E-1B89-1A44-B589-26AED4514D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75795" y="1532800"/>
            <a:ext cx="50526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790" y="2456463"/>
            <a:ext cx="50526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C1928-8DA7-8746-BCB7-A1950C5B2C6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878776"/>
            <a:ext cx="5052611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7E715AC-2F65-9D48-9C31-DC2EA363E1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AF90011C-BABB-F147-886E-E51EC07CE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4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60CE29-A07C-E24F-86E6-33E3860C48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0434B-45BC-724F-86CA-DB078C27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455E9F-B1B6-CC4B-ADB7-FE762C83F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3601" y="1797052"/>
            <a:ext cx="1046479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83D25DA-F533-E449-9C72-EFA5288FF9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A09709B-93D1-5846-BF92-D12943FA2C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EF141EE-5539-1E48-B306-D1F0A8587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E552D1-BAD2-FC4B-AD94-43053B4ABC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CF562FFE-D301-974C-A769-E835F8377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7DF505-FAF6-7A4F-BDF3-BDD09CAE2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63601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CC1CF55-265E-2249-9116-28C4D9B8B091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275790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468750AA-7237-184E-A7B9-579FE9B791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" y="6436788"/>
            <a:ext cx="7732532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5F48131-D77A-0B47-806E-66BEAA9F02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736730F5-6A73-044A-85F1-02198CFBF2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8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BA6798-D065-0746-BEBD-1923E07F6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63601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CC1CF55-265E-2249-9116-28C4D9B8B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42736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818016-5C96-2B44-884F-78BB62E2084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301703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680852F8-925F-F747-9419-8ED70D56B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7671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98DD4382-CCED-7C4E-85DC-CA00337C4B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6911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0E053E3C-116F-A740-8A63-D11633115E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84483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9D86E0A0-467C-334F-8777-52AF34326B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0925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normalizeH="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8EACA12-8FC8-D944-8F1A-2ED7D797F3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6755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5362241-D360-4341-B421-C79188810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7189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0EBC095-C7F8-5E47-8F6D-DAE676577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9014FE69-157F-3845-AA60-171FEC9222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9" name="Picture 28" descr="A picture containing food&#10;&#10;Description automatically generated">
            <a:extLst>
              <a:ext uri="{FF2B5EF4-FFF2-40B4-BE49-F238E27FC236}">
                <a16:creationId xmlns:a16="http://schemas.microsoft.com/office/drawing/2014/main" id="{1D46319A-51C9-1A4C-976D-5DBFF1BD42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66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8A6D4D4-8209-3345-A637-D0217991F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9D86E0A0-467C-334F-8777-52AF34326B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0925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0EBC095-C7F8-5E47-8F6D-DAE676577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7611B0-AEF8-294E-B9B5-36365DE4D6DE}"/>
              </a:ext>
            </a:extLst>
          </p:cNvPr>
          <p:cNvSpPr/>
          <p:nvPr userDrawn="1"/>
        </p:nvSpPr>
        <p:spPr>
          <a:xfrm>
            <a:off x="863601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3D6D5C0-A05A-594C-919D-81D4F19F36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3704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B550DAC-D03A-BB46-9632-3895180836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2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785605-5E70-484D-852E-E62D263C437A}"/>
              </a:ext>
            </a:extLst>
          </p:cNvPr>
          <p:cNvSpPr/>
          <p:nvPr userDrawn="1"/>
        </p:nvSpPr>
        <p:spPr>
          <a:xfrm>
            <a:off x="863602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CAB3FA-A240-1544-9F00-90FED28AEDD4}"/>
              </a:ext>
            </a:extLst>
          </p:cNvPr>
          <p:cNvSpPr/>
          <p:nvPr userDrawn="1"/>
        </p:nvSpPr>
        <p:spPr>
          <a:xfrm>
            <a:off x="8832746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5DE3F2F-40CA-514E-A735-725DC8A985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72849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AE33E935-9726-AE4A-90AB-D0454CEE6C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32747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D0C71D-BF52-AD40-8CEC-51F5CEFBC8B7}"/>
              </a:ext>
            </a:extLst>
          </p:cNvPr>
          <p:cNvSpPr/>
          <p:nvPr userDrawn="1"/>
        </p:nvSpPr>
        <p:spPr>
          <a:xfrm>
            <a:off x="8832747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D885CE-38EA-414B-871F-D34C618F7798}"/>
              </a:ext>
            </a:extLst>
          </p:cNvPr>
          <p:cNvSpPr/>
          <p:nvPr userDrawn="1"/>
        </p:nvSpPr>
        <p:spPr>
          <a:xfrm>
            <a:off x="6177199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AA70F9F-715E-604A-9F09-1E2D9F0E77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7302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47E00C1-754D-024B-BCE6-1DB1A85C3B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201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DEAA2F-6124-5345-9CF4-2E835CCDE9C8}"/>
              </a:ext>
            </a:extLst>
          </p:cNvPr>
          <p:cNvSpPr/>
          <p:nvPr userDrawn="1"/>
        </p:nvSpPr>
        <p:spPr>
          <a:xfrm>
            <a:off x="6177200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CDCC53D-2C00-D34B-B93B-F91346938C44}"/>
              </a:ext>
            </a:extLst>
          </p:cNvPr>
          <p:cNvSpPr/>
          <p:nvPr userDrawn="1"/>
        </p:nvSpPr>
        <p:spPr>
          <a:xfrm>
            <a:off x="3518793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7F8FE733-3114-0E47-BE26-3D8F5F08FE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896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2B555CE-4667-2F4F-84E2-67951FC1DC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8794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B30E6E-8CDE-F144-90FA-7D85002BD66E}"/>
              </a:ext>
            </a:extLst>
          </p:cNvPr>
          <p:cNvSpPr/>
          <p:nvPr userDrawn="1"/>
        </p:nvSpPr>
        <p:spPr>
          <a:xfrm>
            <a:off x="3518794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854BBA-939F-F844-BEC1-E1C866928E11}"/>
              </a:ext>
            </a:extLst>
          </p:cNvPr>
          <p:cNvCxnSpPr>
            <a:cxnSpLocks/>
          </p:cNvCxnSpPr>
          <p:nvPr userDrawn="1"/>
        </p:nvCxnSpPr>
        <p:spPr>
          <a:xfrm>
            <a:off x="863600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A6D89C-E52A-4141-813F-0D60B78B3973}"/>
              </a:ext>
            </a:extLst>
          </p:cNvPr>
          <p:cNvCxnSpPr>
            <a:cxnSpLocks/>
          </p:cNvCxnSpPr>
          <p:nvPr userDrawn="1"/>
        </p:nvCxnSpPr>
        <p:spPr>
          <a:xfrm>
            <a:off x="3512839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5AF21D6-BB36-CB49-AD04-2ECEAEC1CF60}"/>
              </a:ext>
            </a:extLst>
          </p:cNvPr>
          <p:cNvCxnSpPr>
            <a:cxnSpLocks/>
          </p:cNvCxnSpPr>
          <p:nvPr userDrawn="1"/>
        </p:nvCxnSpPr>
        <p:spPr>
          <a:xfrm>
            <a:off x="6180412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42FCC4-A226-E142-B41A-468507FFB947}"/>
              </a:ext>
            </a:extLst>
          </p:cNvPr>
          <p:cNvCxnSpPr>
            <a:cxnSpLocks/>
          </p:cNvCxnSpPr>
          <p:nvPr userDrawn="1"/>
        </p:nvCxnSpPr>
        <p:spPr>
          <a:xfrm>
            <a:off x="8841912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8762971-3C37-D649-8FF2-3A25E28ECA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35" name="Picture 34" descr="A picture containing food&#10;&#10;Description automatically generated">
            <a:extLst>
              <a:ext uri="{FF2B5EF4-FFF2-40B4-BE49-F238E27FC236}">
                <a16:creationId xmlns:a16="http://schemas.microsoft.com/office/drawing/2014/main" id="{12D49F86-BDDB-DD43-9209-80C4DF2FBE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035384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F4E8F0-E43E-A74C-91E1-6E1FD8D1E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99861F-00E2-1148-B38A-E12B8B2BF820}"/>
              </a:ext>
            </a:extLst>
          </p:cNvPr>
          <p:cNvSpPr/>
          <p:nvPr userDrawn="1"/>
        </p:nvSpPr>
        <p:spPr>
          <a:xfrm>
            <a:off x="863600" y="2405820"/>
            <a:ext cx="5052611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0349" y="2640575"/>
            <a:ext cx="4359116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42DEF93-380D-3B47-9E80-5662FED8C0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602" y="1844543"/>
            <a:ext cx="5052604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</a:t>
            </a:r>
          </a:p>
          <a:p>
            <a:pPr lvl="0"/>
            <a:r>
              <a:rPr lang="en-US"/>
              <a:t>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20C2B7-C762-0745-A0C1-322189BEDABC}"/>
              </a:ext>
            </a:extLst>
          </p:cNvPr>
          <p:cNvSpPr/>
          <p:nvPr userDrawn="1"/>
        </p:nvSpPr>
        <p:spPr>
          <a:xfrm>
            <a:off x="863601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8C81C5-38CC-1747-88CF-619160A4AA6D}"/>
              </a:ext>
            </a:extLst>
          </p:cNvPr>
          <p:cNvCxnSpPr>
            <a:cxnSpLocks/>
          </p:cNvCxnSpPr>
          <p:nvPr userDrawn="1"/>
        </p:nvCxnSpPr>
        <p:spPr>
          <a:xfrm>
            <a:off x="863601" y="2405819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47650E-BC51-E04D-931C-6D33E554D71D}"/>
              </a:ext>
            </a:extLst>
          </p:cNvPr>
          <p:cNvSpPr/>
          <p:nvPr userDrawn="1"/>
        </p:nvSpPr>
        <p:spPr>
          <a:xfrm>
            <a:off x="6275789" y="2405820"/>
            <a:ext cx="5052611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E282F56-A7E9-B44A-98D8-8D640527D4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2538" y="2640575"/>
            <a:ext cx="4359116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4F90CFB-8BA0-C64A-AC81-45A7C7333E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5791" y="1844543"/>
            <a:ext cx="5052604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05F69A-30E4-8D4C-9B3D-829782E15F84}"/>
              </a:ext>
            </a:extLst>
          </p:cNvPr>
          <p:cNvSpPr/>
          <p:nvPr userDrawn="1"/>
        </p:nvSpPr>
        <p:spPr>
          <a:xfrm>
            <a:off x="6275790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47264E-E94F-9044-B27E-E74ED1400239}"/>
              </a:ext>
            </a:extLst>
          </p:cNvPr>
          <p:cNvCxnSpPr>
            <a:cxnSpLocks/>
          </p:cNvCxnSpPr>
          <p:nvPr userDrawn="1"/>
        </p:nvCxnSpPr>
        <p:spPr>
          <a:xfrm>
            <a:off x="6275790" y="2405819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E4D2569-7DD1-1241-B244-4BA0A18AC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94087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11BDA96-5809-5341-BAD3-9F7BB3E2F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2395642-DBA4-1140-9D7A-1389F8A55E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1F5EA692-C4E3-514C-98CC-90CE83146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8FC3FB0-CF43-D541-A532-3CFC6D2DA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186871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5E05213-E9A3-5A4D-A76C-3CC50B0AB2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2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417850-FA45-B549-AD14-868BE1ED9F18}"/>
              </a:ext>
            </a:extLst>
          </p:cNvPr>
          <p:cNvSpPr/>
          <p:nvPr userDrawn="1"/>
        </p:nvSpPr>
        <p:spPr>
          <a:xfrm>
            <a:off x="863601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4DA29B-4AE0-4D46-9E0C-DE58C9059C0C}"/>
              </a:ext>
            </a:extLst>
          </p:cNvPr>
          <p:cNvCxnSpPr>
            <a:cxnSpLocks/>
          </p:cNvCxnSpPr>
          <p:nvPr userDrawn="1"/>
        </p:nvCxnSpPr>
        <p:spPr>
          <a:xfrm>
            <a:off x="863600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BE9C0CC-593B-CC48-A2EF-0A2E34839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2803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6F7B96B-AC5A-3348-9FAC-C9EC6B90D9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534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AA3D2D-FAB7-D648-A95A-8E8FB2EEA1AF}"/>
              </a:ext>
            </a:extLst>
          </p:cNvPr>
          <p:cNvSpPr/>
          <p:nvPr userDrawn="1"/>
        </p:nvSpPr>
        <p:spPr>
          <a:xfrm>
            <a:off x="4429533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5B53C4-6BCC-9F41-8DC6-C1C441D5CEFF}"/>
              </a:ext>
            </a:extLst>
          </p:cNvPr>
          <p:cNvCxnSpPr>
            <a:cxnSpLocks/>
          </p:cNvCxnSpPr>
          <p:nvPr userDrawn="1"/>
        </p:nvCxnSpPr>
        <p:spPr>
          <a:xfrm>
            <a:off x="4429532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C6527C99-B704-3948-A8EB-E762CC3DC8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0401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759688E-CD1B-B540-B666-B135DBCD6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7131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</a:t>
            </a:r>
          </a:p>
          <a:p>
            <a:pPr lvl="0"/>
            <a:r>
              <a:rPr lang="en-US"/>
              <a:t>edit 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BB20A2-9C1B-9B4E-90FE-1034AF294ECD}"/>
              </a:ext>
            </a:extLst>
          </p:cNvPr>
          <p:cNvSpPr/>
          <p:nvPr userDrawn="1"/>
        </p:nvSpPr>
        <p:spPr>
          <a:xfrm>
            <a:off x="7977131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FE0ADB-0F95-C24C-98B6-0975C8F64CD4}"/>
              </a:ext>
            </a:extLst>
          </p:cNvPr>
          <p:cNvCxnSpPr>
            <a:cxnSpLocks/>
          </p:cNvCxnSpPr>
          <p:nvPr userDrawn="1"/>
        </p:nvCxnSpPr>
        <p:spPr>
          <a:xfrm>
            <a:off x="7977129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9F3F5BE7-6635-F941-8B5E-750365C7E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8686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18FA5D8-1B42-C544-B87A-65D4F2C26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83283C0E-634B-F243-BF1E-CA70CA3688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36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70A263-B582-FE40-BD7E-C4DCD3E0B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9563CBF-5735-6447-A93D-0D4AFA601026}"/>
              </a:ext>
            </a:extLst>
          </p:cNvPr>
          <p:cNvSpPr/>
          <p:nvPr userDrawn="1"/>
        </p:nvSpPr>
        <p:spPr>
          <a:xfrm>
            <a:off x="863600" y="228387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249D3357-0AE1-4F41-BAB8-A10DCDD2B4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10349" y="2450660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046F5D6-5875-AD43-8F9B-656508FD14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602" y="184454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C20629-DF0F-2A4C-93E4-004CED5DE1B0}"/>
              </a:ext>
            </a:extLst>
          </p:cNvPr>
          <p:cNvSpPr/>
          <p:nvPr userDrawn="1"/>
        </p:nvSpPr>
        <p:spPr>
          <a:xfrm>
            <a:off x="863601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019043-5300-8C49-8542-A1B1C5350662}"/>
              </a:ext>
            </a:extLst>
          </p:cNvPr>
          <p:cNvCxnSpPr>
            <a:cxnSpLocks/>
          </p:cNvCxnSpPr>
          <p:nvPr userDrawn="1"/>
        </p:nvCxnSpPr>
        <p:spPr>
          <a:xfrm>
            <a:off x="863601" y="226144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EB59C99-B5FF-F046-94EF-7C45AB324076}"/>
              </a:ext>
            </a:extLst>
          </p:cNvPr>
          <p:cNvSpPr/>
          <p:nvPr userDrawn="1"/>
        </p:nvSpPr>
        <p:spPr>
          <a:xfrm>
            <a:off x="6275789" y="228387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6494BA1-9106-434A-B9C6-4051B09B39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22538" y="2450660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39197" marR="0" lvl="0" indent="-139197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28240EA-EBCE-F842-ACD1-3E8EBFC37C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791" y="184454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7AAC37-D8DE-444C-A917-ECCD6FF197DB}"/>
              </a:ext>
            </a:extLst>
          </p:cNvPr>
          <p:cNvSpPr/>
          <p:nvPr userDrawn="1"/>
        </p:nvSpPr>
        <p:spPr>
          <a:xfrm>
            <a:off x="6275790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6DD487-CF6E-F046-B48E-0AADA528410A}"/>
              </a:ext>
            </a:extLst>
          </p:cNvPr>
          <p:cNvCxnSpPr>
            <a:cxnSpLocks/>
          </p:cNvCxnSpPr>
          <p:nvPr userDrawn="1"/>
        </p:nvCxnSpPr>
        <p:spPr>
          <a:xfrm>
            <a:off x="6275790" y="226144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8448A1C-51A0-B949-82E7-7CC2B1BC1999}"/>
              </a:ext>
            </a:extLst>
          </p:cNvPr>
          <p:cNvSpPr/>
          <p:nvPr userDrawn="1"/>
        </p:nvSpPr>
        <p:spPr>
          <a:xfrm>
            <a:off x="863600" y="440288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B7BFD81-9BE9-BF4A-B728-5CC78FB36F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10349" y="4569671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6FD692E-0D7D-4846-B050-98C3F5840F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602" y="3963554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BEF0A7-763B-B940-AE76-BDA098AAE936}"/>
              </a:ext>
            </a:extLst>
          </p:cNvPr>
          <p:cNvSpPr/>
          <p:nvPr userDrawn="1"/>
        </p:nvSpPr>
        <p:spPr>
          <a:xfrm>
            <a:off x="863601" y="3916062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771312-DCC6-B94F-B004-8E9DE59F70C9}"/>
              </a:ext>
            </a:extLst>
          </p:cNvPr>
          <p:cNvCxnSpPr>
            <a:cxnSpLocks/>
          </p:cNvCxnSpPr>
          <p:nvPr userDrawn="1"/>
        </p:nvCxnSpPr>
        <p:spPr>
          <a:xfrm>
            <a:off x="863601" y="438045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217734D-41E6-EC49-81D6-7F6E340EF91F}"/>
              </a:ext>
            </a:extLst>
          </p:cNvPr>
          <p:cNvSpPr/>
          <p:nvPr userDrawn="1"/>
        </p:nvSpPr>
        <p:spPr>
          <a:xfrm>
            <a:off x="6275789" y="440288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1F89409-BFC5-464A-B894-FE92CD3B1C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2538" y="4569671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156DF22-B940-3D43-A980-6CF14EFE20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791" y="3963554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AA0C18-140E-8C41-8199-68406BFCB914}"/>
              </a:ext>
            </a:extLst>
          </p:cNvPr>
          <p:cNvSpPr/>
          <p:nvPr userDrawn="1"/>
        </p:nvSpPr>
        <p:spPr>
          <a:xfrm>
            <a:off x="6275790" y="3916062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396826-4C94-F049-9A3C-722635B60709}"/>
              </a:ext>
            </a:extLst>
          </p:cNvPr>
          <p:cNvCxnSpPr>
            <a:cxnSpLocks/>
          </p:cNvCxnSpPr>
          <p:nvPr userDrawn="1"/>
        </p:nvCxnSpPr>
        <p:spPr>
          <a:xfrm>
            <a:off x="6275790" y="438045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D8DA89C-76CE-2D45-8979-C0995129E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1DA8304D-2E06-A54A-B583-E0B7B73052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436788"/>
            <a:ext cx="7948592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D1C421C-78F1-4448-A619-55E0DC2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A563FB27-CF07-3B44-840A-2AE6E57692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31" name="Picture 30" descr="A picture containing food&#10;&#10;Description automatically generated">
            <a:extLst>
              <a:ext uri="{FF2B5EF4-FFF2-40B4-BE49-F238E27FC236}">
                <a16:creationId xmlns:a16="http://schemas.microsoft.com/office/drawing/2014/main" id="{58538397-5740-5641-9179-53714A64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6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AF84E0-0949-F840-A9B4-1521ADCBC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D8DA89C-76CE-2D45-8979-C0995129E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1DA8304D-2E06-A54A-B583-E0B7B73052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436788"/>
            <a:ext cx="7956309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A87D5D9-86A7-8849-914E-249E50678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3602" y="2403507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680962B-FBC1-9647-B4A1-88289458B7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3602" y="1892829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 Edit Master text styles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FCDFBAC7-F0E7-DA46-91A5-892B642C94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2915" y="2403507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err="1"/>
              <a:t>leve</a:t>
            </a:r>
            <a:endParaRPr lang="en-US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7B136980-B961-E344-B037-CE91E072CE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2915" y="1892829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1CC64DD4-9725-AC4B-AF81-20A94999D2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3602" y="4364829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935D7D4-BBC8-E446-8C28-6EB0C64BFD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3602" y="3954283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9802B60-38D9-854E-B65D-91DC64263CA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2915" y="4364829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555417B1-BB88-4E49-8E03-E3C2C28521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915" y="3854151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 Edit Master text styles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E4BF7D6-5186-EA48-A17C-60D39815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13F3180-DADD-1F4D-855F-78F1B16F2D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9" name="Picture 18" descr="A picture containing food&#10;&#10;Description automatically generated">
            <a:extLst>
              <a:ext uri="{FF2B5EF4-FFF2-40B4-BE49-F238E27FC236}">
                <a16:creationId xmlns:a16="http://schemas.microsoft.com/office/drawing/2014/main" id="{96E5E451-2BD1-3A49-8DED-E9FA81C45A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5FB098-55A4-BA46-A9E1-D2D8D0008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6" y="1532800"/>
            <a:ext cx="5052604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1" y="2456463"/>
            <a:ext cx="5052608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C2069FC-F663-9B4B-B495-5C21B3A2E0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E7DF1266-DFF3-1F47-9AF9-C4DB6C6FE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0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4C795-8967-2545-9806-79E6156E7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6" y="1533211"/>
            <a:ext cx="33601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3" y="2456463"/>
            <a:ext cx="33601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79426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0E74B1D-D901-E84E-9EC7-49DF125A0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993FBC66-A669-A64C-8C35-852C386C60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6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96200C-4F23-AB48-98AA-F1C3718B4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968299" y="1524031"/>
            <a:ext cx="33601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8299" y="2456463"/>
            <a:ext cx="33601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801980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4D5D6F4-BFDF-DB45-BE4F-24A1172D2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4741AF9A-9588-8B45-A10C-A133D87E9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40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EE154-1D04-A944-85D3-3DCC3AF4D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A53D7EC-8354-E14A-A7FA-81AD863786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2082" y="2456463"/>
            <a:ext cx="5050671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CFA1914-78AE-134E-8209-EA026A7331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832845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D0110D-75B4-F04E-931A-5176A6DAA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7728" y="1523420"/>
            <a:ext cx="5050672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3849F72-96AA-DC45-B908-A4B8D4257A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5C2E079-38A2-634C-ADF9-5C40352E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3601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56622307-1967-9547-BEF7-EFEE04D4B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0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82B460-7034-244F-8EB8-CD53BC66B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0" y="2640647"/>
            <a:ext cx="5052605" cy="1576708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Aft>
                <a:spcPts val="800"/>
              </a:spcAft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 Click </a:t>
            </a:r>
            <a:br>
              <a:rPr lang="en-US"/>
            </a:br>
            <a:r>
              <a:rPr lang="en-US"/>
              <a:t>to edit Master title style Click to edit Master title style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5EC2D0-2066-7C46-B4A9-56BE033DFDC7}"/>
              </a:ext>
            </a:extLst>
          </p:cNvPr>
          <p:cNvSpPr/>
          <p:nvPr userDrawn="1"/>
        </p:nvSpPr>
        <p:spPr>
          <a:xfrm>
            <a:off x="6275789" y="1348510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74F64-410F-C140-BEF2-50EB28C1F1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22538" y="1504953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34475F-C46F-B44B-A7AB-22F233A73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791" y="90918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F2941-1391-9F41-9B05-2564737D1CA5}"/>
              </a:ext>
            </a:extLst>
          </p:cNvPr>
          <p:cNvSpPr/>
          <p:nvPr userDrawn="1"/>
        </p:nvSpPr>
        <p:spPr>
          <a:xfrm>
            <a:off x="6275790" y="86169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897074-7CD0-7547-BD7C-BD20A83DACB8}"/>
              </a:ext>
            </a:extLst>
          </p:cNvPr>
          <p:cNvCxnSpPr>
            <a:cxnSpLocks/>
          </p:cNvCxnSpPr>
          <p:nvPr userDrawn="1"/>
        </p:nvCxnSpPr>
        <p:spPr>
          <a:xfrm>
            <a:off x="6275790" y="132608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3C7861-043E-244B-A15E-3DF348BA7133}"/>
              </a:ext>
            </a:extLst>
          </p:cNvPr>
          <p:cNvSpPr/>
          <p:nvPr userDrawn="1"/>
        </p:nvSpPr>
        <p:spPr>
          <a:xfrm>
            <a:off x="6275789" y="3062723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F6C341A-8889-374B-BFD0-8BFB09C03A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2538" y="3219167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EB5CC2A-8814-AD4C-94A8-AAB9E739A5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791" y="2623397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A1A5C2-4744-F145-A9EE-D5FFC29D9377}"/>
              </a:ext>
            </a:extLst>
          </p:cNvPr>
          <p:cNvSpPr/>
          <p:nvPr userDrawn="1"/>
        </p:nvSpPr>
        <p:spPr>
          <a:xfrm>
            <a:off x="6275790" y="2575905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49CC34-F23B-FB44-8393-64C036694B05}"/>
              </a:ext>
            </a:extLst>
          </p:cNvPr>
          <p:cNvCxnSpPr>
            <a:cxnSpLocks/>
          </p:cNvCxnSpPr>
          <p:nvPr userDrawn="1"/>
        </p:nvCxnSpPr>
        <p:spPr>
          <a:xfrm>
            <a:off x="6275790" y="3040300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46D13-1898-BE48-8476-8DDF1462B5E0}"/>
              </a:ext>
            </a:extLst>
          </p:cNvPr>
          <p:cNvSpPr/>
          <p:nvPr userDrawn="1"/>
        </p:nvSpPr>
        <p:spPr>
          <a:xfrm>
            <a:off x="6275789" y="4776937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D5DF601-A9E2-AF4C-9435-B4DAF08F9F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2538" y="4933380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AE032-B3A3-C442-B8DC-8F7A485F12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791" y="4337610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4874F8-D35C-B34B-AB7A-97BE3CD53502}"/>
              </a:ext>
            </a:extLst>
          </p:cNvPr>
          <p:cNvSpPr/>
          <p:nvPr userDrawn="1"/>
        </p:nvSpPr>
        <p:spPr>
          <a:xfrm>
            <a:off x="6275790" y="4290118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1A1E44-7E0A-484E-AFB5-1E7B861E02F7}"/>
              </a:ext>
            </a:extLst>
          </p:cNvPr>
          <p:cNvCxnSpPr>
            <a:cxnSpLocks/>
          </p:cNvCxnSpPr>
          <p:nvPr userDrawn="1"/>
        </p:nvCxnSpPr>
        <p:spPr>
          <a:xfrm>
            <a:off x="6275790" y="4754513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F351E5A-10FB-0542-BE75-9A4B4820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EE7216-519C-264E-BC91-04B7F295070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8D35097E-1DE5-7C4C-A9B3-3A1800DAF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2" y="274638"/>
            <a:ext cx="11127409" cy="927999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4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600201"/>
            <a:ext cx="11093451" cy="400469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  <a:lvl2pPr marL="349242" indent="-180970">
              <a:buClr>
                <a:schemeClr val="accent1"/>
              </a:buClr>
              <a:defRPr/>
            </a:lvl2pPr>
            <a:lvl3pPr marL="517512" indent="-168270">
              <a:buClr>
                <a:schemeClr val="accent1"/>
              </a:buClr>
              <a:defRPr/>
            </a:lvl3pPr>
            <a:lvl4pPr marL="685783" indent="-168270">
              <a:buClr>
                <a:schemeClr val="accent1"/>
              </a:buClr>
              <a:defRPr/>
            </a:lvl4pPr>
            <a:lvl5pPr marL="806431" indent="-120648"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ACADA9-C812-48D8-B8B9-E9A775436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GILEAD CONFIDENTIAL AND PROPRIETARY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76AF96B-F142-47AB-A4A1-AD6EE21B5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BD659-9FDC-409B-A85B-D43EDDA211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5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62394299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387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53515"/>
      </p:ext>
    </p:extLst>
  </p:cSld>
  <p:clrMapOvr>
    <a:masterClrMapping/>
  </p:clrMapOvr>
  <p:transition>
    <p:wipe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348244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4316047"/>
      </p:ext>
    </p:extLst>
  </p:cSld>
  <p:clrMapOvr>
    <a:masterClrMapping/>
  </p:clrMapOvr>
  <p:transition>
    <p:wipe dir="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376052"/>
      </p:ext>
    </p:extLst>
  </p:cSld>
  <p:clrMapOvr>
    <a:masterClrMapping/>
  </p:clrMapOvr>
  <p:transition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2952180"/>
      </p:ext>
    </p:extLst>
  </p:cSld>
  <p:clrMapOvr>
    <a:masterClrMapping/>
  </p:clrMapOvr>
  <p:transition>
    <p:wipe dir="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616352"/>
      </p:ext>
    </p:extLst>
  </p:cSld>
  <p:clrMapOvr>
    <a:masterClrMapping/>
  </p:clrMapOvr>
  <p:transition>
    <p:wipe dir="d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2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60913"/>
      </p:ext>
    </p:extLst>
  </p:cSld>
  <p:clrMapOvr>
    <a:masterClrMapping/>
  </p:clrMapOvr>
  <p:transition>
    <p:wipe dir="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63798"/>
      </p:ext>
    </p:extLst>
  </p:cSld>
  <p:clrMapOvr>
    <a:masterClrMapping/>
  </p:clrMapOvr>
  <p:transition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53723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15868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64791"/>
      </p:ext>
    </p:extLst>
  </p:cSld>
  <p:clrMapOvr>
    <a:masterClrMapping/>
  </p:clrMapOvr>
  <p:transition>
    <p:wipe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4482863"/>
      </p:ext>
    </p:extLst>
  </p:cSld>
  <p:clrMapOvr>
    <a:masterClrMapping/>
  </p:clrMapOvr>
  <p:transition>
    <p:wipe dir="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Standard Title &amp;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119B7-D23E-C442-8641-B3E1BAB317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303" y="1593462"/>
            <a:ext cx="11639394" cy="4073412"/>
          </a:xfrm>
        </p:spPr>
        <p:txBody>
          <a:bodyPr/>
          <a:lstStyle>
            <a:lvl1pPr marL="342900" indent="-342900" algn="l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746125" indent="-228600">
              <a:lnSpc>
                <a:spcPct val="80000"/>
              </a:lnSpc>
              <a:spcBef>
                <a:spcPts val="600"/>
              </a:spcBef>
              <a:defRPr sz="2200"/>
            </a:lvl2pPr>
            <a:lvl3pPr>
              <a:lnSpc>
                <a:spcPct val="80000"/>
              </a:lnSpc>
              <a:spcBef>
                <a:spcPts val="600"/>
              </a:spcBef>
              <a:defRPr sz="1800"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62950701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5CBCD1-B062-F44F-A67F-EA840BD1A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3" y="240653"/>
            <a:ext cx="11639394" cy="1101213"/>
          </a:xfrm>
        </p:spPr>
        <p:txBody>
          <a:bodyPr/>
          <a:lstStyle/>
          <a:p>
            <a:r>
              <a:rPr lang="en-US"/>
              <a:t>Standard Title Only</a:t>
            </a:r>
          </a:p>
        </p:txBody>
      </p:sp>
    </p:spTree>
    <p:extLst>
      <p:ext uri="{BB962C8B-B14F-4D97-AF65-F5344CB8AC3E}">
        <p14:creationId xmlns:p14="http://schemas.microsoft.com/office/powerpoint/2010/main" val="281629862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1197033" cy="1009671"/>
          </a:xfrm>
          <a:prstGeom prst="rect">
            <a:avLst/>
          </a:prstGeom>
        </p:spPr>
      </p:pic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633042" y="134938"/>
            <a:ext cx="319246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1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1744829" y="1811612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88" tIns="30443" rIns="60888" bIns="30443" numCol="1" anchor="t" anchorCtr="0" compatLnSpc="1">
            <a:prstTxWarp prst="textNoShape">
              <a:avLst/>
            </a:prstTxWarp>
          </a:bodyPr>
          <a:lstStyle/>
          <a:p>
            <a:endParaRPr lang="en-US" sz="2398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9030" y="361961"/>
            <a:ext cx="11044012" cy="131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7DA87-CDA4-BC4F-9E15-59BC7BCA80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563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8414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396E358-08DD-5748-8748-CF47C23D54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F7EB629-5986-1945-9C9E-60CE2AAD4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5326CD1-3904-B54A-8C24-6F259E7C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78127"/>
      </p:ext>
    </p:extLst>
  </p:cSld>
  <p:clrMapOvr>
    <a:masterClrMapping/>
  </p:clrMapOvr>
  <p:transition>
    <p:wipe dir="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4444321"/>
      </p:ext>
    </p:extLst>
  </p:cSld>
  <p:clrMapOvr>
    <a:masterClrMapping/>
  </p:clrMapOvr>
  <p:transition>
    <p:wipe dir="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7905521"/>
      </p:ext>
    </p:extLst>
  </p:cSld>
  <p:clrMapOvr>
    <a:masterClrMapping/>
  </p:clrMapOvr>
  <p:transition>
    <p:wipe dir="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9593252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62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16613"/>
      </p:ext>
    </p:extLst>
  </p:cSld>
  <p:clrMapOvr>
    <a:masterClrMapping/>
  </p:clrMapOvr>
  <p:transition>
    <p:wipe dir="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9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8141"/>
      </p:ext>
    </p:extLst>
  </p:cSld>
  <p:clrMapOvr>
    <a:masterClrMapping/>
  </p:clrMapOvr>
  <p:transition>
    <p:wipe dir="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38476"/>
      </p:ext>
    </p:extLst>
  </p:cSld>
  <p:clrMapOvr>
    <a:masterClrMapping/>
  </p:clrMapOvr>
  <p:transition>
    <p:wipe dir="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21472"/>
      </p:ext>
    </p:extLst>
  </p:cSld>
  <p:clrMapOvr>
    <a:masterClrMapping/>
  </p:clrMapOvr>
  <p:transition>
    <p:wipe dir="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04032"/>
      </p:ext>
    </p:extLst>
  </p:cSld>
  <p:clrMapOvr>
    <a:masterClrMapping/>
  </p:clrMapOvr>
  <p:transition>
    <p:wipe dir="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7167080"/>
      </p:ext>
    </p:extLst>
  </p:cSld>
  <p:clrMapOvr>
    <a:masterClrMapping/>
  </p:clrMapOvr>
  <p:transition>
    <p:wipe dir="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9774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5324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198"/>
            </a:lvl1pPr>
            <a:lvl2pPr marL="0" indent="114180" algn="ctr">
              <a:spcBef>
                <a:spcPts val="0"/>
              </a:spcBef>
              <a:buSzTx/>
              <a:buNone/>
              <a:defRPr sz="2198"/>
            </a:lvl2pPr>
            <a:lvl3pPr marL="0" indent="228361" algn="ctr">
              <a:spcBef>
                <a:spcPts val="0"/>
              </a:spcBef>
              <a:buSzTx/>
              <a:buNone/>
              <a:defRPr sz="2198"/>
            </a:lvl3pPr>
            <a:lvl4pPr marL="0" indent="342541" algn="ctr">
              <a:spcBef>
                <a:spcPts val="0"/>
              </a:spcBef>
              <a:buSzTx/>
              <a:buNone/>
              <a:defRPr sz="2198"/>
            </a:lvl4pPr>
            <a:lvl5pPr marL="0" indent="456722" algn="ctr">
              <a:spcBef>
                <a:spcPts val="0"/>
              </a:spcBef>
              <a:buSzTx/>
              <a:buNone/>
              <a:defRPr sz="219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2265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23"/>
      </p:ext>
    </p:extLst>
  </p:cSld>
  <p:clrMapOvr>
    <a:masterClrMapping/>
  </p:clrMapOvr>
  <p:transition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197033" cy="1009671"/>
          </a:xfrm>
          <a:prstGeom prst="rect">
            <a:avLst/>
          </a:prstGeom>
        </p:spPr>
      </p:pic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633042" y="134938"/>
            <a:ext cx="319246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1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1744829" y="1811612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88" tIns="30443" rIns="60888" bIns="30443" numCol="1" anchor="t" anchorCtr="0" compatLnSpc="1">
            <a:prstTxWarp prst="textNoShape">
              <a:avLst/>
            </a:prstTxWarp>
          </a:bodyPr>
          <a:lstStyle/>
          <a:p>
            <a:endParaRPr lang="en-US" sz="2398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9030" y="361961"/>
            <a:ext cx="11044012" cy="131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6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935794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303" y="2673884"/>
            <a:ext cx="4423516" cy="1101213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Example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58808" y="1485900"/>
            <a:ext cx="6368904" cy="499109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1000"/>
              </a:spcBef>
              <a:buNone/>
              <a:defRPr/>
            </a:lvl1pPr>
            <a:lvl2pPr>
              <a:lnSpc>
                <a:spcPct val="80000"/>
              </a:lnSpc>
              <a:spcBef>
                <a:spcPts val="600"/>
              </a:spcBef>
              <a:defRPr/>
            </a:lvl2pPr>
            <a:lvl3pPr>
              <a:lnSpc>
                <a:spcPct val="80000"/>
              </a:lnSpc>
              <a:spcBef>
                <a:spcPts val="600"/>
              </a:spcBef>
              <a:defRPr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/ Object / Infographic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FE99CD-1B27-3841-8702-C70CDCDD9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376988"/>
            <a:ext cx="1508746" cy="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99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5992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9206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4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vmlDrawing" Target="../drawings/vmlDrawing3.v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vmlDrawing" Target="../drawings/vmlDrawing5.vml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4602207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20" imgW="519" imgH="520" progId="TCLayout.ActiveDocument.1">
                  <p:embed/>
                </p:oleObj>
              </mc:Choice>
              <mc:Fallback>
                <p:oleObj name="think-cell Slide" r:id="rId20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1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BD022E9-1AF0-D441-89FB-E4108D4E6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4867" y="6213310"/>
            <a:ext cx="7141347" cy="325604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800" b="0" i="0" u="none" strike="noStrike" cap="all" baseline="0" smtClean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Disclaimer goes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F4315-808C-1D48-B36E-6E6CA2B0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30272" y="6376112"/>
            <a:ext cx="601133" cy="17144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9">
          <p15:clr>
            <a:srgbClr val="F26B43"/>
          </p15:clr>
        </p15:guide>
        <p15:guide id="2" pos="408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275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61265387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think-cell Slide" r:id="rId19" imgW="519" imgH="520" progId="TCLayout.ActiveDocument.1">
                  <p:embed/>
                </p:oleObj>
              </mc:Choice>
              <mc:Fallback>
                <p:oleObj name="think-cell Slide" r:id="rId19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9" r:id="rId12"/>
    <p:sldLayoutId id="2147483720" r:id="rId13"/>
    <p:sldLayoutId id="2147483763" r:id="rId14"/>
    <p:sldLayoutId id="2147483764" r:id="rId15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think-cell Slide" r:id="rId20" imgW="519" imgH="520" progId="TCLayout.ActiveDocument.1">
                  <p:embed/>
                </p:oleObj>
              </mc:Choice>
              <mc:Fallback>
                <p:oleObj name="think-cell Slide" r:id="rId20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8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3.emf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886EF2-2B26-4952-927D-59508706B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543" y="3836066"/>
            <a:ext cx="10790187" cy="776287"/>
          </a:xfrm>
        </p:spPr>
        <p:txBody>
          <a:bodyPr/>
          <a:lstStyle/>
          <a:p>
            <a:r>
              <a:rPr lang="en-GB" dirty="0"/>
              <a:t>Building country specific </a:t>
            </a:r>
            <a:br>
              <a:rPr lang="en-GB" dirty="0"/>
            </a:br>
            <a:r>
              <a:rPr lang="en-GB" dirty="0"/>
              <a:t>IBD Omnichannel HCP Journeys </a:t>
            </a:r>
            <a:br>
              <a:rPr lang="en-GB" dirty="0"/>
            </a:br>
            <a:r>
              <a:rPr lang="en-GB" dirty="0"/>
              <a:t>to support launch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E84B6B-B86E-4849-AD54-227E2CC58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0065" y="6236248"/>
            <a:ext cx="7743145" cy="535215"/>
          </a:xfrm>
        </p:spPr>
        <p:txBody>
          <a:bodyPr/>
          <a:lstStyle/>
          <a:p>
            <a:r>
              <a:rPr lang="en-GB" dirty="0">
                <a:ea typeface="ＭＳ Ｐゴシック"/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24310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BBDA-CD1B-914D-BB14-2FA3C52C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Available ressources to plan and monitor progress of key meetings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7D07B-67F4-0B41-900F-469C7F7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9" y="1981548"/>
            <a:ext cx="7948418" cy="4021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DBC7C-827B-A146-B221-74F6B3D0D840}"/>
              </a:ext>
            </a:extLst>
          </p:cNvPr>
          <p:cNvSpPr txBox="1"/>
          <p:nvPr/>
        </p:nvSpPr>
        <p:spPr>
          <a:xfrm>
            <a:off x="8931965" y="3429000"/>
            <a:ext cx="302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For each key meetings, goals, inputs and outputs as well as attendees are defined</a:t>
            </a:r>
          </a:p>
        </p:txBody>
      </p:sp>
    </p:spTree>
    <p:extLst>
      <p:ext uri="{BB962C8B-B14F-4D97-AF65-F5344CB8AC3E}">
        <p14:creationId xmlns:p14="http://schemas.microsoft.com/office/powerpoint/2010/main" val="1557549267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r>
              <a:rPr lang="en-FR" dirty="0">
                <a:solidFill>
                  <a:schemeClr val="tx2"/>
                </a:solidFill>
              </a:rPr>
              <a:t>Illustrations of the </a:t>
            </a:r>
            <a:br>
              <a:rPr lang="en-FR" dirty="0">
                <a:solidFill>
                  <a:schemeClr val="tx2"/>
                </a:solidFill>
              </a:rPr>
            </a:br>
            <a:r>
              <a:rPr lang="en-FR" dirty="0">
                <a:solidFill>
                  <a:schemeClr val="tx2"/>
                </a:solidFill>
              </a:rPr>
              <a:t>2 key deliverables : </a:t>
            </a:r>
            <a:br>
              <a:rPr lang="en-FR" dirty="0">
                <a:solidFill>
                  <a:schemeClr val="tx2"/>
                </a:solidFill>
              </a:rPr>
            </a:br>
            <a:br>
              <a:rPr lang="en-FR" dirty="0">
                <a:solidFill>
                  <a:schemeClr val="tx2"/>
                </a:solidFill>
              </a:rPr>
            </a:br>
            <a:r>
              <a:rPr lang="en-FR" sz="2400" dirty="0">
                <a:solidFill>
                  <a:schemeClr val="tx2"/>
                </a:solidFill>
              </a:rPr>
              <a:t>1/ Adoption ladder</a:t>
            </a:r>
            <a:br>
              <a:rPr lang="en-FR" sz="2400" dirty="0">
                <a:solidFill>
                  <a:schemeClr val="tx2"/>
                </a:solidFill>
              </a:rPr>
            </a:br>
            <a:r>
              <a:rPr lang="en-FR" sz="2400" dirty="0">
                <a:solidFill>
                  <a:schemeClr val="tx2"/>
                </a:solidFill>
              </a:rPr>
              <a:t>2/HCP journey</a:t>
            </a:r>
            <a:endParaRPr lang="en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44248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54357" y="5805188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24445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dirty="0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 dirty="0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91576" y="3704834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 rot="16200000">
            <a:off x="-190099" y="5122695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en-GB" dirty="0"/>
              <a:t>Messages</a:t>
            </a:r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1995187"/>
            <a:ext cx="1932115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60508" y="3265823"/>
            <a:ext cx="1932114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60507" y="4419764"/>
            <a:ext cx="1923188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3437" y="3265823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2"/>
            <a:ext cx="187944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3281498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3281498"/>
            <a:ext cx="1891780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7"/>
            <a:ext cx="1850151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3265823"/>
            <a:ext cx="1850151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DBDD74-B307-455A-A7F5-F0D16B8E2636}"/>
              </a:ext>
            </a:extLst>
          </p:cNvPr>
          <p:cNvSpPr/>
          <p:nvPr/>
        </p:nvSpPr>
        <p:spPr bwMode="auto">
          <a:xfrm>
            <a:off x="1360507" y="6163854"/>
            <a:ext cx="1932115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KOL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Study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Guidelines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DBE9B-CB9B-4FD9-89C4-B482CC71833E}"/>
              </a:ext>
            </a:extLst>
          </p:cNvPr>
          <p:cNvSpPr/>
          <p:nvPr/>
        </p:nvSpPr>
        <p:spPr bwMode="auto">
          <a:xfrm>
            <a:off x="3573437" y="6163854"/>
            <a:ext cx="192593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3A7A9B-7428-4FA7-8F59-A7B82E01B7A2}"/>
              </a:ext>
            </a:extLst>
          </p:cNvPr>
          <p:cNvSpPr/>
          <p:nvPr/>
        </p:nvSpPr>
        <p:spPr bwMode="auto">
          <a:xfrm>
            <a:off x="5781404" y="6163854"/>
            <a:ext cx="1879442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E17446-40E4-4899-A3F9-729A4BD832C2}"/>
              </a:ext>
            </a:extLst>
          </p:cNvPr>
          <p:cNvSpPr/>
          <p:nvPr/>
        </p:nvSpPr>
        <p:spPr bwMode="auto">
          <a:xfrm>
            <a:off x="7983201" y="6163854"/>
            <a:ext cx="189178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E155C-AB57-481E-93CE-5B97D23EFD98}"/>
              </a:ext>
            </a:extLst>
          </p:cNvPr>
          <p:cNvSpPr/>
          <p:nvPr/>
        </p:nvSpPr>
        <p:spPr bwMode="auto">
          <a:xfrm>
            <a:off x="10197335" y="6163854"/>
            <a:ext cx="1850151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4083" y="61131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FD3F0-3156-C74A-A7D7-CDE2840E1395}"/>
              </a:ext>
            </a:extLst>
          </p:cNvPr>
          <p:cNvSpPr/>
          <p:nvPr/>
        </p:nvSpPr>
        <p:spPr>
          <a:xfrm>
            <a:off x="728679" y="4631659"/>
            <a:ext cx="64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Mvrks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71D250-0EE8-F04B-AEAA-D8E49BB82813}"/>
              </a:ext>
            </a:extLst>
          </p:cNvPr>
          <p:cNvSpPr/>
          <p:nvPr/>
        </p:nvSpPr>
        <p:spPr bwMode="auto">
          <a:xfrm>
            <a:off x="1369434" y="5066914"/>
            <a:ext cx="1923188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0197AB-7FFD-D142-96A2-8D70BE1F0F11}"/>
              </a:ext>
            </a:extLst>
          </p:cNvPr>
          <p:cNvSpPr/>
          <p:nvPr/>
        </p:nvSpPr>
        <p:spPr bwMode="auto">
          <a:xfrm>
            <a:off x="1369434" y="5612716"/>
            <a:ext cx="1923188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78399" y="4441904"/>
            <a:ext cx="1885612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E46D4-9D9A-AD44-A7D0-F83446709D40}"/>
              </a:ext>
            </a:extLst>
          </p:cNvPr>
          <p:cNvSpPr/>
          <p:nvPr/>
        </p:nvSpPr>
        <p:spPr bwMode="auto">
          <a:xfrm>
            <a:off x="3587325" y="5089054"/>
            <a:ext cx="1885612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017727-A759-B144-AF06-06ADD82A9610}"/>
              </a:ext>
            </a:extLst>
          </p:cNvPr>
          <p:cNvSpPr/>
          <p:nvPr/>
        </p:nvSpPr>
        <p:spPr bwMode="auto">
          <a:xfrm>
            <a:off x="3587325" y="5634856"/>
            <a:ext cx="1912042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796289" y="4441904"/>
            <a:ext cx="1837643" cy="54684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11AD49-1A4E-114E-92D0-520DA34D4662}"/>
              </a:ext>
            </a:extLst>
          </p:cNvPr>
          <p:cNvSpPr/>
          <p:nvPr/>
        </p:nvSpPr>
        <p:spPr bwMode="auto">
          <a:xfrm>
            <a:off x="5805216" y="5066914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57B4AA-732A-634C-8C79-93F1EDA62021}"/>
              </a:ext>
            </a:extLst>
          </p:cNvPr>
          <p:cNvSpPr/>
          <p:nvPr/>
        </p:nvSpPr>
        <p:spPr bwMode="auto">
          <a:xfrm>
            <a:off x="5805216" y="5612716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7988162" y="4440035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C64A49-B03A-064D-BDBF-7AECFC1F197A}"/>
              </a:ext>
            </a:extLst>
          </p:cNvPr>
          <p:cNvSpPr/>
          <p:nvPr/>
        </p:nvSpPr>
        <p:spPr bwMode="auto">
          <a:xfrm>
            <a:off x="7997089" y="5087185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890E00-9754-6C4B-B7A6-4FAF519C0408}"/>
              </a:ext>
            </a:extLst>
          </p:cNvPr>
          <p:cNvSpPr/>
          <p:nvPr/>
        </p:nvSpPr>
        <p:spPr bwMode="auto">
          <a:xfrm>
            <a:off x="7997089" y="5632987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02296" y="4451332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32D0B2-58FE-AD43-AF71-A13083D85519}"/>
              </a:ext>
            </a:extLst>
          </p:cNvPr>
          <p:cNvSpPr/>
          <p:nvPr/>
        </p:nvSpPr>
        <p:spPr bwMode="auto">
          <a:xfrm>
            <a:off x="10211223" y="5098482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514740-8D94-1C4B-B517-1AE2F9687ED8}"/>
              </a:ext>
            </a:extLst>
          </p:cNvPr>
          <p:cNvSpPr/>
          <p:nvPr/>
        </p:nvSpPr>
        <p:spPr bwMode="auto">
          <a:xfrm>
            <a:off x="10211223" y="5644284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B5819-22EB-8345-8279-6C70CEBB4F10}"/>
              </a:ext>
            </a:extLst>
          </p:cNvPr>
          <p:cNvSpPr/>
          <p:nvPr/>
        </p:nvSpPr>
        <p:spPr>
          <a:xfrm>
            <a:off x="642954" y="5168043"/>
            <a:ext cx="73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Prgmts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23F695-8E9F-1345-83EF-931F474B8D1B}"/>
              </a:ext>
            </a:extLst>
          </p:cNvPr>
          <p:cNvSpPr/>
          <p:nvPr/>
        </p:nvSpPr>
        <p:spPr>
          <a:xfrm>
            <a:off x="213421" y="5695167"/>
            <a:ext cx="115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Cmpsts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E3136-346B-9940-A40C-80D2BB3C384B}"/>
              </a:ext>
            </a:extLst>
          </p:cNvPr>
          <p:cNvSpPr/>
          <p:nvPr/>
        </p:nvSpPr>
        <p:spPr bwMode="auto">
          <a:xfrm rot="20210185">
            <a:off x="-87787" y="598606"/>
            <a:ext cx="3079201" cy="46460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37363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23932" y="1244453"/>
            <a:ext cx="1927151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Tries JYSELECA with some patients</a:t>
            </a:r>
          </a:p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(After they have gained experience) Expand JYSELECA use in a wider range of patients in preference to other JAKs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a very broad spectrum of products including JAKs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very recently launched products 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Able to talk extensively about new and pipeline treatments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Willing to act ahead of guidelines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34083" y="46416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Barriers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03016" y="1995187"/>
            <a:ext cx="1948068" cy="20955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To demonstrate that despite new treatments, unmet needs still remain, especially related to a balance of efficacy and safety</a:t>
            </a:r>
            <a:endParaRPr lang="en-GB" sz="750" b="1" i="1"/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Uses a wide variety of treatments 1st line, including JAKs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75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Occasionally uses JAKs but not consistently [high variation within segment – some are very high JAK users]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Uses a variety of products based on patient need &amp; guideline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03015" y="4202668"/>
            <a:ext cx="1932114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Satisfied with current options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Complacency/habit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Don’t believe there are significant unmet needs that can be addressed by (another) JAK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Believe another MOA will be needed to address unmet needs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Communication gap between patients and HCPs that masks unmet needs/treatment gaps (especially Compassionates)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CoVid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</a:t>
            </a:r>
            <a:r>
              <a:rPr kumimoji="0" lang="en-GB" sz="7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cont</a:t>
            </a:r>
            <a:r>
              <a:rPr lang="en-GB" sz="750" err="1">
                <a:solidFill>
                  <a:srgbClr val="000000"/>
                </a:solidFill>
                <a:latin typeface="Tahoma" pitchFamily="-107" charset="0"/>
              </a:rPr>
              <a:t>ext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 : access challenge to care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20955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To ensure early positive experiences 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as proof of concept (and to share with peers)</a:t>
            </a: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Reflects on early JYSELECA experience &amp; positive efficacy outcomes compared with other JAKs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Attends a peer-to peer discussion with local colleagues about their experiences with JYSELECA &amp; its safety profile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Attends a discussion with local expert about their experiences with JYSELECA &amp; its safety profile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9607" y="4202667"/>
            <a:ext cx="1879442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Awareness &amp; Access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Access to JYSELECA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access to sampling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experience with JYSELECA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familiarity with Galapagos and new relationship with reps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Differentiation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Perceived lack of differentiation from RINVOQ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Sees no difference in clinic relative to RINVOQ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Negative Safety Halo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Residual JAK concerns from 1</a:t>
            </a:r>
            <a:r>
              <a:rPr lang="en-GB" sz="750" baseline="30000">
                <a:solidFill>
                  <a:srgbClr val="000000"/>
                </a:solidFill>
                <a:latin typeface="Tahoma" pitchFamily="-107" charset="0"/>
              </a:rPr>
              <a:t>st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 generation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Clinical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Has a negative experience in a patient in first few patients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clarity of who the ideal JYSELECA patient 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1"/>
            <a:ext cx="1879442" cy="2079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differentiate JYSELECA versus other JAKs, especially RINVOQ</a:t>
            </a: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Prescribes JYSELECA as their ‘go to’ JAK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Prescribes JYSELECA for some patients where safety is the main concern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Prescribes JYSELECA for some patients where safety &amp; simplicity are important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4218343"/>
            <a:ext cx="1879442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Satisfaction with their current JAK and no reason to change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Prefer to have a wide armamentarium, rather than a go-to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Like to keep options open as new entries emerge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Competitive messaging and share of voice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Uncertainty around available JYSELELCA support services for HCPs and patients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Unsure of which patient population to expand usage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20796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create an environment that facilitates exchange of positive experiences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Shares positive experiences with colleagues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Gains depth of experience in patients where safety is a concern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Monitors feedback &amp; safety signals in JYSELECA patients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4218343"/>
            <a:ext cx="1891780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  <a:latin typeface="Tahoma" pitchFamily="-107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Negative experiences that temper their enthusiasm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Wanting to appear unbiased/unaligned with a brand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6"/>
            <a:ext cx="1850151" cy="20955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>
                <a:solidFill>
                  <a:srgbClr val="000000"/>
                </a:solidFill>
                <a:latin typeface="Tahoma" pitchFamily="-107" charset="0"/>
              </a:rPr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identify, support, and create a platform for JYSELECA advocates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Advocates JYSELECA as JAK of choice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Expands the use of JYSELECA to different types of patients so ultimately JYSELECA becomes JAK of choice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Starts to use JYSELECA as first line JAK inhibitor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4202668"/>
            <a:ext cx="1850151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Do not have a JAK of choice and philosophically opposed to aligning with one product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Don’t have a platform from which to advocate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2370E2-98BB-4931-BF1C-AD27EED6B538}"/>
              </a:ext>
            </a:extLst>
          </p:cNvPr>
          <p:cNvSpPr/>
          <p:nvPr/>
        </p:nvSpPr>
        <p:spPr bwMode="auto">
          <a:xfrm>
            <a:off x="7321745" y="6418504"/>
            <a:ext cx="4442544" cy="366253"/>
          </a:xfrm>
          <a:prstGeom prst="rect">
            <a:avLst/>
          </a:prstGeom>
          <a:solidFill>
            <a:srgbClr val="7B8C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Summary of RA Workshop Discussion (1 of 2)</a:t>
            </a:r>
            <a:endParaRPr kumimoji="0" lang="en-GB" sz="16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5C3EE-FF29-5343-B922-2E478A7976F8}"/>
              </a:ext>
            </a:extLst>
          </p:cNvPr>
          <p:cNvSpPr/>
          <p:nvPr/>
        </p:nvSpPr>
        <p:spPr bwMode="auto">
          <a:xfrm rot="20210185">
            <a:off x="-19459" y="584603"/>
            <a:ext cx="3079201" cy="81202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RA LADDER</a:t>
            </a:r>
          </a:p>
        </p:txBody>
      </p:sp>
    </p:spTree>
    <p:extLst>
      <p:ext uri="{BB962C8B-B14F-4D97-AF65-F5344CB8AC3E}">
        <p14:creationId xmlns:p14="http://schemas.microsoft.com/office/powerpoint/2010/main" val="335329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23932" y="1244453"/>
            <a:ext cx="1927151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Tries JYSELECA with some patients</a:t>
            </a:r>
          </a:p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(After they have gained experience) Expand JYSELECA use in a wider range of patients in preference to other JAKs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a very broad spectrum of products including JAKs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very recently launched products 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Able to talk extensively about new and pipeline treatments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Willing to act ahead of guidelines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Messages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-79385" y="5296553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Message Source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03016" y="1995186"/>
            <a:ext cx="1948068" cy="3197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significant need for new treatment options – they already agree with this and are keen to try new options,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esp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if efficacy is not compromised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need for more safe treatment options that do not compromise on efficacy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focus on unmet needs from a patient perspective – less from an HCP perspective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Unmet needs messaging : 1/3 patients are refractory, EULAR guidelines, (5messages in total)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FAQ on 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CoVid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impact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03015" y="5296554"/>
            <a:ext cx="1932114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 Aid…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Implementation Guide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LearnJAKStat</a:t>
            </a:r>
            <a:endParaRPr lang="en-GB" sz="800">
              <a:solidFill>
                <a:srgbClr val="000000"/>
              </a:solidFill>
              <a:latin typeface="Tahoma" pitchFamily="-107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Published literature (cost of lack of 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ttt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FAQ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TeachJAKStat</a:t>
            </a:r>
            <a:endParaRPr lang="en-GB" sz="800">
              <a:solidFill>
                <a:srgbClr val="000000"/>
              </a:solidFill>
              <a:latin typeface="Tahoma" pitchFamily="-107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MyMentum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drop material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6"/>
            <a:ext cx="1885612" cy="3197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expose to full data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esp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efficacy, give opportunity to try – make it easy, but they will be interested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expose to full data incl safety, ref trusted peers/colleagues and hands on experience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KOL/Peer/trusted source perspectives on JYS safety and simplicity – ‘permission to try’</a:t>
            </a: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 i="1">
                <a:solidFill>
                  <a:srgbClr val="000000"/>
                </a:solidFill>
              </a:rPr>
              <a:t>Message Topics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Now available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MoA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: selectivity (vs 1G)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Comprehensive clinical evidence : 3 CT and long term data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Strength of balance story : full strength with safety)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Reimbursement : (to be localised)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identification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 (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Cpst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) / to be localised)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 b="1" i="1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9607" y="5296553"/>
            <a:ext cx="1879442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Detail Aid…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Finch video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Available publications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(refer to channel preference to maximize interactions by segments)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Portal (pending country site map)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1"/>
            <a:ext cx="1879442" cy="31729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reinforce experience, share additional data freely, seed need to share with others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advocate trial and follow up re experience and expansion of trial use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share/encourage patient feedback, patient perspectives, PIO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Efficacy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Safety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Profiles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Patient identification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5312229"/>
            <a:ext cx="1879442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31729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provide opportunities to share experience and discuss with others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expand patient types as experience is gained – give different ‘pegs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Monitors feedback &amp; safety signals in JYSELECA patients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Efficacy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Safety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Profiles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Patient identification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5312229"/>
            <a:ext cx="1891780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6"/>
            <a:ext cx="1850151" cy="31972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KOL opportunities – keeping in mind loyalty can prob not be expected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consolidate experience to lead to JAK of choice ‘peg’]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consolidate experience and </a:t>
            </a:r>
            <a:r>
              <a:rPr lang="en-US" sz="800" err="1">
                <a:solidFill>
                  <a:srgbClr val="000000"/>
                </a:solidFill>
              </a:rPr>
              <a:t>ptn</a:t>
            </a:r>
            <a:r>
              <a:rPr lang="en-US" sz="800">
                <a:solidFill>
                  <a:srgbClr val="000000"/>
                </a:solidFill>
              </a:rPr>
              <a:t> feedback to lead to JAK of choice ‘peg’ and 1L use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Partnership opportunities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5296554"/>
            <a:ext cx="1850151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1E1D24-3F00-475E-AF4F-E5BAA97A3B9B}"/>
              </a:ext>
            </a:extLst>
          </p:cNvPr>
          <p:cNvSpPr/>
          <p:nvPr/>
        </p:nvSpPr>
        <p:spPr bwMode="auto">
          <a:xfrm>
            <a:off x="7321745" y="6418504"/>
            <a:ext cx="4442544" cy="366253"/>
          </a:xfrm>
          <a:prstGeom prst="rect">
            <a:avLst/>
          </a:prstGeom>
          <a:solidFill>
            <a:srgbClr val="7B8C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Summary of RA Workshop Discussion (2 of 2)</a:t>
            </a:r>
            <a:endParaRPr kumimoji="0" lang="en-GB" sz="16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8A6EF3-9678-3948-8D0F-E35C7AC4C175}"/>
              </a:ext>
            </a:extLst>
          </p:cNvPr>
          <p:cNvSpPr/>
          <p:nvPr/>
        </p:nvSpPr>
        <p:spPr bwMode="auto">
          <a:xfrm rot="20210185">
            <a:off x="-19459" y="584603"/>
            <a:ext cx="3079201" cy="81202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RA LADDER</a:t>
            </a:r>
          </a:p>
        </p:txBody>
      </p:sp>
    </p:spTree>
    <p:extLst>
      <p:ext uri="{BB962C8B-B14F-4D97-AF65-F5344CB8AC3E}">
        <p14:creationId xmlns:p14="http://schemas.microsoft.com/office/powerpoint/2010/main" val="423009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54357" y="5805188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24445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dirty="0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 dirty="0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tabLst/>
              <a:defRPr/>
            </a:pPr>
            <a:r>
              <a:rPr lang="en-GB" sz="800" kern="0" dirty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…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ea typeface="Helvetica Neue Light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91576" y="3704834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 rot="16200000">
            <a:off x="-190099" y="5122695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en-GB" dirty="0"/>
              <a:t>Messages</a:t>
            </a:r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1995187"/>
            <a:ext cx="1932115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60508" y="3265823"/>
            <a:ext cx="1932114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60507" y="4419764"/>
            <a:ext cx="1923188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3437" y="3265823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2"/>
            <a:ext cx="187944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3281498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3281498"/>
            <a:ext cx="1891780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7"/>
            <a:ext cx="1850151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3265823"/>
            <a:ext cx="1850151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DBDD74-B307-455A-A7F5-F0D16B8E2636}"/>
              </a:ext>
            </a:extLst>
          </p:cNvPr>
          <p:cNvSpPr/>
          <p:nvPr/>
        </p:nvSpPr>
        <p:spPr bwMode="auto">
          <a:xfrm>
            <a:off x="1360507" y="6163854"/>
            <a:ext cx="1932115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KOL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Study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Guidelines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DBE9B-CB9B-4FD9-89C4-B482CC71833E}"/>
              </a:ext>
            </a:extLst>
          </p:cNvPr>
          <p:cNvSpPr/>
          <p:nvPr/>
        </p:nvSpPr>
        <p:spPr bwMode="auto">
          <a:xfrm>
            <a:off x="3573437" y="6163854"/>
            <a:ext cx="192593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3A7A9B-7428-4FA7-8F59-A7B82E01B7A2}"/>
              </a:ext>
            </a:extLst>
          </p:cNvPr>
          <p:cNvSpPr/>
          <p:nvPr/>
        </p:nvSpPr>
        <p:spPr bwMode="auto">
          <a:xfrm>
            <a:off x="5781404" y="6163854"/>
            <a:ext cx="1879442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E17446-40E4-4899-A3F9-729A4BD832C2}"/>
              </a:ext>
            </a:extLst>
          </p:cNvPr>
          <p:cNvSpPr/>
          <p:nvPr/>
        </p:nvSpPr>
        <p:spPr bwMode="auto">
          <a:xfrm>
            <a:off x="7983201" y="6163854"/>
            <a:ext cx="189178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E155C-AB57-481E-93CE-5B97D23EFD98}"/>
              </a:ext>
            </a:extLst>
          </p:cNvPr>
          <p:cNvSpPr/>
          <p:nvPr/>
        </p:nvSpPr>
        <p:spPr bwMode="auto">
          <a:xfrm>
            <a:off x="10197335" y="6163854"/>
            <a:ext cx="1850151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4083" y="61131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FD3F0-3156-C74A-A7D7-CDE2840E1395}"/>
              </a:ext>
            </a:extLst>
          </p:cNvPr>
          <p:cNvSpPr/>
          <p:nvPr/>
        </p:nvSpPr>
        <p:spPr>
          <a:xfrm>
            <a:off x="633429" y="4631659"/>
            <a:ext cx="738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chemeClr val="tx2"/>
                </a:solidFill>
              </a:rPr>
              <a:t>Science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71D250-0EE8-F04B-AEAA-D8E49BB82813}"/>
              </a:ext>
            </a:extLst>
          </p:cNvPr>
          <p:cNvSpPr/>
          <p:nvPr/>
        </p:nvSpPr>
        <p:spPr bwMode="auto">
          <a:xfrm>
            <a:off x="1369434" y="5066914"/>
            <a:ext cx="1923188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0197AB-7FFD-D142-96A2-8D70BE1F0F11}"/>
              </a:ext>
            </a:extLst>
          </p:cNvPr>
          <p:cNvSpPr/>
          <p:nvPr/>
        </p:nvSpPr>
        <p:spPr bwMode="auto">
          <a:xfrm>
            <a:off x="1369434" y="5612716"/>
            <a:ext cx="1923188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78399" y="4441904"/>
            <a:ext cx="1885612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E46D4-9D9A-AD44-A7D0-F83446709D40}"/>
              </a:ext>
            </a:extLst>
          </p:cNvPr>
          <p:cNvSpPr/>
          <p:nvPr/>
        </p:nvSpPr>
        <p:spPr bwMode="auto">
          <a:xfrm>
            <a:off x="3587325" y="5089054"/>
            <a:ext cx="1885612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017727-A759-B144-AF06-06ADD82A9610}"/>
              </a:ext>
            </a:extLst>
          </p:cNvPr>
          <p:cNvSpPr/>
          <p:nvPr/>
        </p:nvSpPr>
        <p:spPr bwMode="auto">
          <a:xfrm>
            <a:off x="3587325" y="5634856"/>
            <a:ext cx="1912042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796289" y="4441904"/>
            <a:ext cx="1837643" cy="54684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11AD49-1A4E-114E-92D0-520DA34D4662}"/>
              </a:ext>
            </a:extLst>
          </p:cNvPr>
          <p:cNvSpPr/>
          <p:nvPr/>
        </p:nvSpPr>
        <p:spPr bwMode="auto">
          <a:xfrm>
            <a:off x="5805216" y="5066914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57B4AA-732A-634C-8C79-93F1EDA62021}"/>
              </a:ext>
            </a:extLst>
          </p:cNvPr>
          <p:cNvSpPr/>
          <p:nvPr/>
        </p:nvSpPr>
        <p:spPr bwMode="auto">
          <a:xfrm>
            <a:off x="5805216" y="5612716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7988162" y="4440035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C64A49-B03A-064D-BDBF-7AECFC1F197A}"/>
              </a:ext>
            </a:extLst>
          </p:cNvPr>
          <p:cNvSpPr/>
          <p:nvPr/>
        </p:nvSpPr>
        <p:spPr bwMode="auto">
          <a:xfrm>
            <a:off x="7997089" y="5087185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890E00-9754-6C4B-B7A6-4FAF519C0408}"/>
              </a:ext>
            </a:extLst>
          </p:cNvPr>
          <p:cNvSpPr/>
          <p:nvPr/>
        </p:nvSpPr>
        <p:spPr bwMode="auto">
          <a:xfrm>
            <a:off x="7997089" y="5632987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02296" y="4451332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32D0B2-58FE-AD43-AF71-A13083D85519}"/>
              </a:ext>
            </a:extLst>
          </p:cNvPr>
          <p:cNvSpPr/>
          <p:nvPr/>
        </p:nvSpPr>
        <p:spPr bwMode="auto">
          <a:xfrm>
            <a:off x="10211223" y="5098482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514740-8D94-1C4B-B517-1AE2F9687ED8}"/>
              </a:ext>
            </a:extLst>
          </p:cNvPr>
          <p:cNvSpPr/>
          <p:nvPr/>
        </p:nvSpPr>
        <p:spPr bwMode="auto">
          <a:xfrm>
            <a:off x="10211223" y="5644284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B5819-22EB-8345-8279-6C70CEBB4F10}"/>
              </a:ext>
            </a:extLst>
          </p:cNvPr>
          <p:cNvSpPr/>
          <p:nvPr/>
        </p:nvSpPr>
        <p:spPr>
          <a:xfrm>
            <a:off x="642954" y="5168043"/>
            <a:ext cx="73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/>
                </a:solidFill>
              </a:rPr>
              <a:t>Patient first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23F695-8E9F-1345-83EF-931F474B8D1B}"/>
              </a:ext>
            </a:extLst>
          </p:cNvPr>
          <p:cNvSpPr/>
          <p:nvPr/>
        </p:nvSpPr>
        <p:spPr>
          <a:xfrm>
            <a:off x="213421" y="5695167"/>
            <a:ext cx="115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/>
                </a:solidFill>
              </a:rPr>
              <a:t>Familiarity</a:t>
            </a:r>
          </a:p>
          <a:p>
            <a:pPr algn="r"/>
            <a:r>
              <a:rPr lang="en-GB" sz="1200" b="1" dirty="0">
                <a:solidFill>
                  <a:schemeClr val="tx2"/>
                </a:solidFill>
              </a:rPr>
              <a:t>first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E3136-346B-9940-A40C-80D2BB3C384B}"/>
              </a:ext>
            </a:extLst>
          </p:cNvPr>
          <p:cNvSpPr/>
          <p:nvPr/>
        </p:nvSpPr>
        <p:spPr bwMode="auto">
          <a:xfrm rot="20210185">
            <a:off x="-17590" y="584220"/>
            <a:ext cx="3079201" cy="82152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TEMPLATE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latin typeface="Tahoma" pitchFamily="-107" charset="0"/>
              </a:rPr>
              <a:t>F</a:t>
            </a:r>
            <a:r>
              <a:rPr lang="en-FR" sz="2400" dirty="0">
                <a:latin typeface="Tahoma" pitchFamily="-107" charset="0"/>
              </a:rPr>
              <a:t>OR IBD</a:t>
            </a:r>
            <a:endParaRPr kumimoji="0" lang="en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2102375"/>
            <a:ext cx="12191999" cy="25718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Principles for the HCP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B8211-4ABA-4A4F-9FD0-17B62543E325}"/>
              </a:ext>
            </a:extLst>
          </p:cNvPr>
          <p:cNvSpPr/>
          <p:nvPr/>
        </p:nvSpPr>
        <p:spPr bwMode="auto">
          <a:xfrm>
            <a:off x="763307" y="2519960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Simple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The Journeys will be as simple as possible, and not overcomplicated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ensure easy execution </a:t>
            </a: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(e.g. applicable in your daily work)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1F2A3-9946-433D-86DB-C4B0BEFCB9E6}"/>
              </a:ext>
            </a:extLst>
          </p:cNvPr>
          <p:cNvSpPr/>
          <p:nvPr/>
        </p:nvSpPr>
        <p:spPr bwMode="auto">
          <a:xfrm>
            <a:off x="4450215" y="2519960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Practical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The Journeys will be connected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existing and future content</a:t>
            </a: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, and aligned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key events</a:t>
            </a:r>
            <a:endParaRPr kumimoji="0" lang="en-GB" sz="14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Tahoma" pitchFamily="-107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B4B1A6-80C8-4A4B-8CE2-35C3473C6AA6}"/>
              </a:ext>
            </a:extLst>
          </p:cNvPr>
          <p:cNvSpPr/>
          <p:nvPr/>
        </p:nvSpPr>
        <p:spPr bwMode="auto">
          <a:xfrm>
            <a:off x="8137123" y="2513305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Local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After creating an international version, we will work with you to localise the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journeys to meet your market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4FC91-6A72-41A7-93BF-807501F8E184}"/>
              </a:ext>
            </a:extLst>
          </p:cNvPr>
          <p:cNvSpPr txBox="1"/>
          <p:nvPr/>
        </p:nvSpPr>
        <p:spPr>
          <a:xfrm>
            <a:off x="760679" y="828675"/>
            <a:ext cx="89829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bg2"/>
                </a:solidFill>
              </a:rPr>
              <a:t>We want to ensure these journeys are actionable for your market, so we have three core principles</a:t>
            </a:r>
            <a:endParaRPr lang="en-GB" b="1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1" name="Graphic 10" descr="Open book with solid fill">
            <a:extLst>
              <a:ext uri="{FF2B5EF4-FFF2-40B4-BE49-F238E27FC236}">
                <a16:creationId xmlns:a16="http://schemas.microsoft.com/office/drawing/2014/main" id="{42DD8D3C-3491-4EFE-B5B8-4678BA7B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739" y="237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403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23B6CF-857A-4DC8-9C06-DCF57E10E0D8}"/>
              </a:ext>
            </a:extLst>
          </p:cNvPr>
          <p:cNvSpPr/>
          <p:nvPr/>
        </p:nvSpPr>
        <p:spPr>
          <a:xfrm>
            <a:off x="3044631" y="292813"/>
            <a:ext cx="5858137" cy="625232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4B4B53"/>
              </a:solidFill>
              <a:effectLst/>
              <a:uLnTx/>
              <a:uFillTx/>
              <a:latin typeface="Anodina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79B81-4A76-4259-9107-FB2C65CD1968}"/>
              </a:ext>
            </a:extLst>
          </p:cNvPr>
          <p:cNvSpPr/>
          <p:nvPr/>
        </p:nvSpPr>
        <p:spPr>
          <a:xfrm>
            <a:off x="3246394" y="3417243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Powered by Insight &amp; data (try to combine where possible to see 360 view)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57038-A9BC-41A7-AAC9-A5E1F8725F6A}"/>
              </a:ext>
            </a:extLst>
          </p:cNvPr>
          <p:cNvSpPr/>
          <p:nvPr/>
        </p:nvSpPr>
        <p:spPr>
          <a:xfrm>
            <a:off x="3246393" y="5791375"/>
            <a:ext cx="5338523" cy="253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Based on fact, not feeling (where possible)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C5DC2-B625-4AAD-BC09-33268515C99A}"/>
              </a:ext>
            </a:extLst>
          </p:cNvPr>
          <p:cNvSpPr/>
          <p:nvPr/>
        </p:nvSpPr>
        <p:spPr>
          <a:xfrm>
            <a:off x="3044631" y="292814"/>
            <a:ext cx="5858137" cy="266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odina"/>
                <a:ea typeface="+mn-ea"/>
                <a:cs typeface="+mn-cs"/>
              </a:rPr>
              <a:t>Journey Principles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D5B62-52ED-4213-9B01-739EC5AA8D9E}"/>
              </a:ext>
            </a:extLst>
          </p:cNvPr>
          <p:cNvSpPr/>
          <p:nvPr/>
        </p:nvSpPr>
        <p:spPr>
          <a:xfrm>
            <a:off x="3073630" y="568131"/>
            <a:ext cx="5800136" cy="2665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nodina"/>
                <a:ea typeface="+mn-ea"/>
                <a:cs typeface="+mn-cs"/>
              </a:rPr>
              <a:t>What is the priority?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4B85F-E2D4-4627-B6D9-B5B9EFEE693E}"/>
              </a:ext>
            </a:extLst>
          </p:cNvPr>
          <p:cNvSpPr/>
          <p:nvPr/>
        </p:nvSpPr>
        <p:spPr>
          <a:xfrm>
            <a:off x="3238003" y="4104813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Various access points (into journey)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9659E-12AA-46D1-B920-738ECB533300}"/>
              </a:ext>
            </a:extLst>
          </p:cNvPr>
          <p:cNvSpPr/>
          <p:nvPr/>
        </p:nvSpPr>
        <p:spPr>
          <a:xfrm>
            <a:off x="3246394" y="2101651"/>
            <a:ext cx="5338523" cy="337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Addressing customer needs and preferences – leveraging market research (content, channel, style, time)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2E8D8-0C4E-4F11-A849-08A86E69CA0E}"/>
              </a:ext>
            </a:extLst>
          </p:cNvPr>
          <p:cNvSpPr/>
          <p:nvPr/>
        </p:nvSpPr>
        <p:spPr>
          <a:xfrm>
            <a:off x="3246394" y="4438449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Linked to key events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7A5890-4597-4712-8C78-F9459EC9C239}"/>
              </a:ext>
            </a:extLst>
          </p:cNvPr>
          <p:cNvSpPr/>
          <p:nvPr/>
        </p:nvSpPr>
        <p:spPr>
          <a:xfrm>
            <a:off x="3246394" y="141641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Reflect brand plan and prioritization of activation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ED1DB-334B-4ACA-AB40-E42B67AAA3C5}"/>
              </a:ext>
            </a:extLst>
          </p:cNvPr>
          <p:cNvSpPr/>
          <p:nvPr/>
        </p:nvSpPr>
        <p:spPr>
          <a:xfrm>
            <a:off x="3246394" y="175903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E9FA38-E4BB-4CF8-A4C9-90FD0914F4BF}"/>
              </a:ext>
            </a:extLst>
          </p:cNvPr>
          <p:cNvSpPr/>
          <p:nvPr/>
        </p:nvSpPr>
        <p:spPr>
          <a:xfrm>
            <a:off x="3277503" y="2516555"/>
            <a:ext cx="5338523" cy="4081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Actionable today = channel maturity, content is there, or where consent is required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9E0A2-78B7-4975-8E25-C095E9B11C95}"/>
              </a:ext>
            </a:extLst>
          </p:cNvPr>
          <p:cNvSpPr/>
          <p:nvPr/>
        </p:nvSpPr>
        <p:spPr>
          <a:xfrm>
            <a:off x="3246394" y="107379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Practical / Pragmatic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3502A-6976-4E6C-95C9-AE0F0419EB73}"/>
              </a:ext>
            </a:extLst>
          </p:cNvPr>
          <p:cNvCxnSpPr/>
          <p:nvPr/>
        </p:nvCxnSpPr>
        <p:spPr bwMode="auto">
          <a:xfrm flipV="1">
            <a:off x="8791574" y="914400"/>
            <a:ext cx="0" cy="56219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0B6E59-D7E7-4083-A9D4-8DC827711889}"/>
              </a:ext>
            </a:extLst>
          </p:cNvPr>
          <p:cNvSpPr/>
          <p:nvPr/>
        </p:nvSpPr>
        <p:spPr>
          <a:xfrm>
            <a:off x="3246394" y="3759863"/>
            <a:ext cx="5338523" cy="230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‘Aligned to CRM/CDP’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F807A5-71C0-489F-BF50-290205EED7CA}"/>
              </a:ext>
            </a:extLst>
          </p:cNvPr>
          <p:cNvSpPr/>
          <p:nvPr/>
        </p:nvSpPr>
        <p:spPr>
          <a:xfrm>
            <a:off x="3260723" y="5493839"/>
            <a:ext cx="5338523" cy="2094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Leverages digital and physical touchpoints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421B9-88AE-4195-A676-C6C18320FBFC}"/>
              </a:ext>
            </a:extLst>
          </p:cNvPr>
          <p:cNvSpPr/>
          <p:nvPr/>
        </p:nvSpPr>
        <p:spPr>
          <a:xfrm>
            <a:off x="3269113" y="4768560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Journeys are connected and not in isolation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402CE-405E-1440-B9A3-F9306FE6F30F}"/>
              </a:ext>
            </a:extLst>
          </p:cNvPr>
          <p:cNvSpPr txBox="1"/>
          <p:nvPr/>
        </p:nvSpPr>
        <p:spPr>
          <a:xfrm>
            <a:off x="671332" y="2347262"/>
            <a:ext cx="2002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/>
              <a:t>Detailed view </a:t>
            </a:r>
          </a:p>
          <a:p>
            <a:pPr algn="ctr"/>
            <a:r>
              <a:rPr lang="en-FR" sz="2400" b="1" dirty="0"/>
              <a:t>at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4096319990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E653-8942-5244-9D03-653549CC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7" y="3165510"/>
            <a:ext cx="11035965" cy="1296987"/>
          </a:xfrm>
        </p:spPr>
        <p:txBody>
          <a:bodyPr/>
          <a:lstStyle/>
          <a:p>
            <a:pPr algn="ctr"/>
            <a:r>
              <a:rPr lang="en-GB" dirty="0"/>
              <a:t>S</a:t>
            </a:r>
            <a:r>
              <a:rPr lang="en-FR" dirty="0"/>
              <a:t>hare output from morning session </a:t>
            </a:r>
            <a:br>
              <a:rPr lang="en-FR" dirty="0"/>
            </a:br>
            <a:r>
              <a:rPr lang="en-FR" dirty="0"/>
              <a:t>on HCP journey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A83C1-FA2D-294C-9784-8463085EE775}"/>
              </a:ext>
            </a:extLst>
          </p:cNvPr>
          <p:cNvSpPr/>
          <p:nvPr/>
        </p:nvSpPr>
        <p:spPr bwMode="auto">
          <a:xfrm rot="20210185">
            <a:off x="71672" y="565927"/>
            <a:ext cx="3079201" cy="127536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PLACEHOLDER FOR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HCP journey</a:t>
            </a:r>
          </a:p>
        </p:txBody>
      </p:sp>
    </p:spTree>
    <p:extLst>
      <p:ext uri="{BB962C8B-B14F-4D97-AF65-F5344CB8AC3E}">
        <p14:creationId xmlns:p14="http://schemas.microsoft.com/office/powerpoint/2010/main" val="3829063048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pPr algn="ctr"/>
            <a:r>
              <a:rPr lang="en-FR" dirty="0">
                <a:solidFill>
                  <a:schemeClr val="tx2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58635418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1905605"/>
            <a:ext cx="12191999" cy="26945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it for me (country level)?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93F8C-F174-4FF2-99EC-50F9D7017382}"/>
              </a:ext>
            </a:extLst>
          </p:cNvPr>
          <p:cNvSpPr txBox="1"/>
          <p:nvPr/>
        </p:nvSpPr>
        <p:spPr>
          <a:xfrm>
            <a:off x="539360" y="2168181"/>
            <a:ext cx="1052221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Targeted support to create HCP Omnichannel Journeys initial version </a:t>
            </a:r>
            <a:r>
              <a:rPr lang="en-US" dirty="0"/>
              <a:t>during a very important launch period (output oriented and simple to understand)     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An industry best practice </a:t>
            </a:r>
            <a:r>
              <a:rPr lang="en-US" b="1" dirty="0">
                <a:solidFill>
                  <a:schemeClr val="accent2"/>
                </a:solidFill>
              </a:rPr>
              <a:t>framework and approach </a:t>
            </a:r>
            <a:r>
              <a:rPr lang="en-US" sz="1800" dirty="0"/>
              <a:t>for creating tangible journeys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The opportunity to ensure the journeys are </a:t>
            </a:r>
            <a:r>
              <a:rPr lang="en-US" b="1" dirty="0">
                <a:solidFill>
                  <a:schemeClr val="accent2"/>
                </a:solidFill>
              </a:rPr>
              <a:t>tailored to your market </a:t>
            </a:r>
            <a:r>
              <a:rPr lang="en-US" sz="1800" dirty="0"/>
              <a:t>for easy execution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The opportunity to </a:t>
            </a:r>
            <a:r>
              <a:rPr lang="en-US" b="1" dirty="0">
                <a:solidFill>
                  <a:schemeClr val="accent2"/>
                </a:solidFill>
              </a:rPr>
              <a:t>use marketing expertise </a:t>
            </a:r>
            <a:r>
              <a:rPr lang="en-US" dirty="0"/>
              <a:t>from other markets</a:t>
            </a:r>
          </a:p>
        </p:txBody>
      </p:sp>
      <p:pic>
        <p:nvPicPr>
          <p:cNvPr id="11" name="Graphic 10" descr="Office worker female with solid fill">
            <a:extLst>
              <a:ext uri="{FF2B5EF4-FFF2-40B4-BE49-F238E27FC236}">
                <a16:creationId xmlns:a16="http://schemas.microsoft.com/office/drawing/2014/main" id="{1968F673-F5ED-4221-A13C-DBE5B3D88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8423" y="418420"/>
            <a:ext cx="755703" cy="755703"/>
          </a:xfrm>
          <a:prstGeom prst="rect">
            <a:avLst/>
          </a:prstGeom>
        </p:spPr>
      </p:pic>
      <p:pic>
        <p:nvPicPr>
          <p:cNvPr id="15" name="Graphic 14" descr="Office worker male with solid fill">
            <a:extLst>
              <a:ext uri="{FF2B5EF4-FFF2-40B4-BE49-F238E27FC236}">
                <a16:creationId xmlns:a16="http://schemas.microsoft.com/office/drawing/2014/main" id="{24EF6772-A26D-4E5B-BD54-2E1385342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4841" y="418420"/>
            <a:ext cx="755703" cy="75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1FF16F-CC2C-A945-9C71-E60B9D03A058}"/>
              </a:ext>
            </a:extLst>
          </p:cNvPr>
          <p:cNvSpPr/>
          <p:nvPr/>
        </p:nvSpPr>
        <p:spPr>
          <a:xfrm>
            <a:off x="657874" y="947887"/>
            <a:ext cx="8725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/>
              <a:t>HCP Journeys will help guide the execution of segmented engagements bringing together digital communication plans and F2F into 1 single view</a:t>
            </a:r>
          </a:p>
        </p:txBody>
      </p:sp>
    </p:spTree>
    <p:extLst>
      <p:ext uri="{BB962C8B-B14F-4D97-AF65-F5344CB8AC3E}">
        <p14:creationId xmlns:p14="http://schemas.microsoft.com/office/powerpoint/2010/main" val="40253038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10556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78777" y="221458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dirty="0"/>
              <a:t>Where we stand today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1D994-B5DE-9E4E-84F9-F9A0E53BDC2B}"/>
              </a:ext>
            </a:extLst>
          </p:cNvPr>
          <p:cNvSpPr txBox="1"/>
          <p:nvPr/>
        </p:nvSpPr>
        <p:spPr>
          <a:xfrm>
            <a:off x="1571900" y="3611301"/>
            <a:ext cx="28980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dirty="0"/>
              <a:t>Adoption ladder: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Principles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Template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Completed</a:t>
            </a:r>
          </a:p>
          <a:p>
            <a:endParaRPr lang="en-FR" sz="1600" dirty="0"/>
          </a:p>
          <a:p>
            <a:r>
              <a:rPr lang="en-FR" sz="1600" b="1" dirty="0"/>
              <a:t>HCP journey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Principles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Template &amp; tool selected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Completed at internat’l level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8607B2D9-8F05-6849-BB05-8DF7AB873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2185" y="3811750"/>
            <a:ext cx="341275" cy="355711"/>
          </a:xfrm>
          <a:prstGeom prst="rect">
            <a:avLst/>
          </a:prstGeom>
        </p:spPr>
      </p:pic>
      <p:pic>
        <p:nvPicPr>
          <p:cNvPr id="6" name="Graphic 5" descr="Building Brick Wall with solid fill">
            <a:extLst>
              <a:ext uri="{FF2B5EF4-FFF2-40B4-BE49-F238E27FC236}">
                <a16:creationId xmlns:a16="http://schemas.microsoft.com/office/drawing/2014/main" id="{D4251B06-6B4F-D443-8E7B-713C75C9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937" y="5604998"/>
            <a:ext cx="332587" cy="314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638F6-46CD-A749-8074-0A9FA464D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85" y="4083200"/>
            <a:ext cx="341275" cy="3557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76BE35-5A07-864D-9315-5D8D7F4F4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85" y="5063240"/>
            <a:ext cx="341275" cy="355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14290-4436-684E-B539-9B1E92C04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449" y="4370328"/>
            <a:ext cx="332586" cy="314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55FC62-A649-6645-9190-366856907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853" y="5274700"/>
            <a:ext cx="332586" cy="314627"/>
          </a:xfrm>
          <a:prstGeom prst="rect">
            <a:avLst/>
          </a:prstGeom>
        </p:spPr>
      </p:pic>
      <p:sp>
        <p:nvSpPr>
          <p:cNvPr id="21" name="Right Bracket 20">
            <a:extLst>
              <a:ext uri="{FF2B5EF4-FFF2-40B4-BE49-F238E27FC236}">
                <a16:creationId xmlns:a16="http://schemas.microsoft.com/office/drawing/2014/main" id="{ABAB6C00-A14A-B84B-96E3-D3841767380E}"/>
              </a:ext>
            </a:extLst>
          </p:cNvPr>
          <p:cNvSpPr/>
          <p:nvPr/>
        </p:nvSpPr>
        <p:spPr bwMode="auto">
          <a:xfrm rot="5400000">
            <a:off x="2492071" y="2427780"/>
            <a:ext cx="239171" cy="1985868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26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10556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78777" y="221458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dirty="0"/>
              <a:t>What are the immediate next steps ?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8454054-9C2E-3641-B6E3-F0CE44D3A0BD}"/>
              </a:ext>
            </a:extLst>
          </p:cNvPr>
          <p:cNvSpPr/>
          <p:nvPr/>
        </p:nvSpPr>
        <p:spPr bwMode="auto">
          <a:xfrm>
            <a:off x="2966775" y="3141784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E630CC06-680F-7B4F-A7BF-9C9A12B0C5E4}"/>
              </a:ext>
            </a:extLst>
          </p:cNvPr>
          <p:cNvSpPr/>
          <p:nvPr/>
        </p:nvSpPr>
        <p:spPr bwMode="auto">
          <a:xfrm>
            <a:off x="3870209" y="3680749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BEA8D-F620-E049-A8CE-69B178B427C7}"/>
              </a:ext>
            </a:extLst>
          </p:cNvPr>
          <p:cNvSpPr txBox="1"/>
          <p:nvPr/>
        </p:nvSpPr>
        <p:spPr>
          <a:xfrm>
            <a:off x="2700207" y="342402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Kick 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7FEFB2-32FF-7C4A-B8F7-52E29B14260A}"/>
              </a:ext>
            </a:extLst>
          </p:cNvPr>
          <p:cNvSpPr txBox="1"/>
          <p:nvPr/>
        </p:nvSpPr>
        <p:spPr>
          <a:xfrm>
            <a:off x="3506900" y="397301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HCP Journey</a:t>
            </a:r>
          </a:p>
          <a:p>
            <a:r>
              <a:rPr lang="en-GB" sz="1200" dirty="0"/>
              <a:t>I</a:t>
            </a:r>
            <a:r>
              <a:rPr lang="en-FR" sz="1200" dirty="0"/>
              <a:t>teration #1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B7B09BB-BF32-AF4C-8DD4-2A54432E8311}"/>
              </a:ext>
            </a:extLst>
          </p:cNvPr>
          <p:cNvSpPr/>
          <p:nvPr/>
        </p:nvSpPr>
        <p:spPr bwMode="auto">
          <a:xfrm>
            <a:off x="4892249" y="4203842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C4BF3-C5A2-9740-9FC5-4828210830FC}"/>
              </a:ext>
            </a:extLst>
          </p:cNvPr>
          <p:cNvSpPr txBox="1"/>
          <p:nvPr/>
        </p:nvSpPr>
        <p:spPr>
          <a:xfrm>
            <a:off x="4528940" y="449610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HCP Journey</a:t>
            </a:r>
          </a:p>
          <a:p>
            <a:r>
              <a:rPr lang="en-GB" sz="1200" dirty="0"/>
              <a:t>I</a:t>
            </a:r>
            <a:r>
              <a:rPr lang="en-FR" sz="1200" dirty="0"/>
              <a:t>teration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9154B-AB2F-8447-9008-F9BD44095796}"/>
              </a:ext>
            </a:extLst>
          </p:cNvPr>
          <p:cNvSpPr txBox="1"/>
          <p:nvPr/>
        </p:nvSpPr>
        <p:spPr>
          <a:xfrm>
            <a:off x="660179" y="5994074"/>
            <a:ext cx="575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NB : IBD adoption ladder will be finalized off line this week.</a:t>
            </a:r>
          </a:p>
          <a:p>
            <a:r>
              <a:rPr lang="en-GB" sz="1400" dirty="0"/>
              <a:t>A</a:t>
            </a:r>
            <a:r>
              <a:rPr lang="en-FR" sz="1400" dirty="0"/>
              <a:t>ctual dates for next meetings need to be fixed and invitations sent</a:t>
            </a:r>
          </a:p>
        </p:txBody>
      </p:sp>
    </p:spTree>
    <p:extLst>
      <p:ext uri="{BB962C8B-B14F-4D97-AF65-F5344CB8AC3E}">
        <p14:creationId xmlns:p14="http://schemas.microsoft.com/office/powerpoint/2010/main" val="12810143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7895-B9BD-934E-A85F-5E39D8E6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793487"/>
          </a:xfrm>
        </p:spPr>
        <p:txBody>
          <a:bodyPr/>
          <a:lstStyle/>
          <a:p>
            <a:r>
              <a:rPr lang="en-FR" dirty="0"/>
              <a:t>Next steps and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C22A-B5F7-2D4B-B8A5-07AFFBFD93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773238"/>
            <a:ext cx="5088782" cy="4343400"/>
          </a:xfrm>
        </p:spPr>
        <p:txBody>
          <a:bodyPr/>
          <a:lstStyle/>
          <a:p>
            <a:pPr marL="0" indent="0">
              <a:buNone/>
            </a:pPr>
            <a:r>
              <a:rPr lang="en-FR" sz="1800" b="1" dirty="0"/>
              <a:t>NEXT STEPS</a:t>
            </a:r>
          </a:p>
          <a:p>
            <a:r>
              <a:rPr lang="en-FR" sz="1800" dirty="0"/>
              <a:t>Complete Adoption Ladder template for IBD</a:t>
            </a:r>
          </a:p>
          <a:p>
            <a:pPr lvl="1"/>
            <a:r>
              <a:rPr lang="en-GB" sz="1600" dirty="0"/>
              <a:t>E</a:t>
            </a:r>
            <a:r>
              <a:rPr lang="en-FR" sz="1600" dirty="0"/>
              <a:t>xpected to be very quick given your existing material (objective = end of this week) </a:t>
            </a:r>
          </a:p>
          <a:p>
            <a:pPr lvl="1"/>
            <a:r>
              <a:rPr lang="en-FR" sz="1600" dirty="0"/>
              <a:t>Validate this with working group</a:t>
            </a:r>
          </a:p>
          <a:p>
            <a:r>
              <a:rPr lang="en-FR" sz="1800" dirty="0"/>
              <a:t> Initiate and finalize international CJ journey</a:t>
            </a:r>
          </a:p>
          <a:p>
            <a:r>
              <a:rPr lang="en-FR" sz="1800" dirty="0"/>
              <a:t> Plan for Country workshops : </a:t>
            </a:r>
          </a:p>
          <a:p>
            <a:pPr lvl="1"/>
            <a:r>
              <a:rPr lang="en-GB" sz="1600" dirty="0"/>
              <a:t>M</a:t>
            </a:r>
            <a:r>
              <a:rPr lang="en-FR" sz="1600" dirty="0"/>
              <a:t>obilize local team</a:t>
            </a:r>
          </a:p>
          <a:p>
            <a:pPr lvl="1"/>
            <a:r>
              <a:rPr lang="en-FR" sz="1600" dirty="0"/>
              <a:t>Send invitations</a:t>
            </a:r>
          </a:p>
          <a:p>
            <a:pPr lvl="1"/>
            <a:r>
              <a:rPr lang="en-FR" sz="1600" dirty="0"/>
              <a:t>Prepare workshop</a:t>
            </a:r>
          </a:p>
          <a:p>
            <a:pPr marL="0" indent="0">
              <a:buNone/>
            </a:pPr>
            <a:endParaRPr lang="en-FR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0766E-3110-9E46-89E7-2A96D5EA9F65}"/>
              </a:ext>
            </a:extLst>
          </p:cNvPr>
          <p:cNvSpPr txBox="1">
            <a:spLocks/>
          </p:cNvSpPr>
          <p:nvPr/>
        </p:nvSpPr>
        <p:spPr bwMode="auto">
          <a:xfrm>
            <a:off x="6534129" y="1773238"/>
            <a:ext cx="5088782" cy="434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973091" algn="l"/>
                <a:tab pos="1481067" algn="l"/>
              </a:tabLst>
              <a:defRPr sz="2000" baseline="0">
                <a:solidFill>
                  <a:srgbClr val="000000"/>
                </a:solidFill>
                <a:latin typeface="Tahoma" pitchFamily="34" charset="0"/>
                <a:ea typeface="ＭＳ Ｐゴシック" pitchFamily="-107" charset="-128"/>
                <a:cs typeface="ＭＳ Ｐゴシック"/>
              </a:defRPr>
            </a:lvl2pPr>
            <a:lvl3pPr marL="806412" indent="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95367" indent="-28575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2081113" indent="-285737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110000"/>
              <a:buFont typeface="Arial" charset="0"/>
              <a:buChar char="•"/>
              <a:tabLst>
                <a:tab pos="973091" algn="l"/>
                <a:tab pos="1481067" algn="l"/>
              </a:tabLst>
              <a:defRPr sz="16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algn="ctr">
              <a:buNone/>
            </a:pPr>
            <a:r>
              <a:rPr lang="en-FR" kern="0" dirty="0"/>
              <a:t>GUIDANCE from the team on how to best engage with the countries: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400" kern="0" dirty="0"/>
              <a:t> </a:t>
            </a:r>
            <a:endParaRPr lang="en-FR" kern="0" dirty="0"/>
          </a:p>
        </p:txBody>
      </p:sp>
    </p:spTree>
    <p:extLst>
      <p:ext uri="{BB962C8B-B14F-4D97-AF65-F5344CB8AC3E}">
        <p14:creationId xmlns:p14="http://schemas.microsoft.com/office/powerpoint/2010/main" val="1807975919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1736357"/>
            <a:ext cx="12191999" cy="25718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4" y="273901"/>
            <a:ext cx="10623061" cy="1374476"/>
          </a:xfrm>
        </p:spPr>
        <p:txBody>
          <a:bodyPr/>
          <a:lstStyle/>
          <a:p>
            <a:r>
              <a:rPr lang="en-GB" dirty="0"/>
              <a:t>What will I get at the end (country level)?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EE307-EA92-4A21-A4AA-B9E6F29E31B7}"/>
              </a:ext>
            </a:extLst>
          </p:cNvPr>
          <p:cNvSpPr txBox="1"/>
          <p:nvPr/>
        </p:nvSpPr>
        <p:spPr>
          <a:xfrm>
            <a:off x="539360" y="1970283"/>
            <a:ext cx="1136825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A clear, 12-month* HCP Journey </a:t>
            </a:r>
            <a:r>
              <a:rPr lang="en-US" b="1" dirty="0">
                <a:solidFill>
                  <a:schemeClr val="accent1"/>
                </a:solidFill>
              </a:rPr>
              <a:t>for your market, embedding customer segments specificities</a:t>
            </a:r>
            <a:r>
              <a:rPr lang="en-US" dirty="0"/>
              <a:t>, linked to driving HCPs up the initial stages in the adoption ladder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/>
                </a:solidFill>
              </a:rPr>
              <a:t>Journeys </a:t>
            </a:r>
            <a:r>
              <a:rPr lang="en-US" sz="1800" dirty="0"/>
              <a:t>that are linked to </a:t>
            </a:r>
            <a:r>
              <a:rPr lang="en-US" b="1" dirty="0">
                <a:solidFill>
                  <a:schemeClr val="tx2"/>
                </a:solidFill>
              </a:rPr>
              <a:t>content both </a:t>
            </a:r>
            <a:r>
              <a:rPr lang="en-US" sz="1800" b="1" dirty="0">
                <a:solidFill>
                  <a:schemeClr val="tx2"/>
                </a:solidFill>
              </a:rPr>
              <a:t>existing and currently in production for launch</a:t>
            </a:r>
            <a:r>
              <a:rPr lang="en-US" sz="1800" dirty="0"/>
              <a:t>, with easy access to the materials needed for execution (and view on planned content)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An easy-to-use </a:t>
            </a:r>
            <a:r>
              <a:rPr lang="en-US" dirty="0"/>
              <a:t>HCP Journey </a:t>
            </a:r>
            <a:r>
              <a:rPr lang="en-US" b="1" dirty="0">
                <a:solidFill>
                  <a:schemeClr val="accent2"/>
                </a:solidFill>
              </a:rPr>
              <a:t>format</a:t>
            </a:r>
            <a:r>
              <a:rPr lang="en-US" dirty="0"/>
              <a:t>, to enable dynamic updates throughout the year (connections to CRM/CDP and training to support usage)</a:t>
            </a:r>
            <a:endParaRPr lang="en-US" sz="1800" dirty="0"/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3768AB0A-9864-4D58-A1CE-FD310767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3216" y="159417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C687E-1B0A-453C-A6C9-C28137533B1B}"/>
              </a:ext>
            </a:extLst>
          </p:cNvPr>
          <p:cNvSpPr txBox="1"/>
          <p:nvPr/>
        </p:nvSpPr>
        <p:spPr>
          <a:xfrm>
            <a:off x="301134" y="6112317"/>
            <a:ext cx="7291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solidFill>
                  <a:schemeClr val="bg2"/>
                </a:solidFill>
              </a:rPr>
              <a:t>*length is an estimate, journeys will likely be more focused around adoption stage TBD during week 1 </a:t>
            </a:r>
          </a:p>
          <a:p>
            <a:r>
              <a:rPr lang="en-GB" sz="1100" i="1" dirty="0">
                <a:solidFill>
                  <a:schemeClr val="bg2"/>
                </a:solidFill>
              </a:rPr>
              <a:t>**See project plan for market and indication delivery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6F294-8F61-554D-8605-F7AB98535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55"/>
          <a:stretch/>
        </p:blipFill>
        <p:spPr>
          <a:xfrm>
            <a:off x="6607937" y="4511413"/>
            <a:ext cx="2572381" cy="142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DC0D0-EDAA-5D47-BF3C-EC3B3C284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34" y="4511412"/>
            <a:ext cx="2570430" cy="1445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54277-C9E5-1848-97C1-7A73D8B92DBB}"/>
              </a:ext>
            </a:extLst>
          </p:cNvPr>
          <p:cNvSpPr txBox="1"/>
          <p:nvPr/>
        </p:nvSpPr>
        <p:spPr>
          <a:xfrm rot="20634820">
            <a:off x="3455367" y="5222155"/>
            <a:ext cx="192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/>
              <a:t>DRAFT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C2B1-0BAE-F84B-B016-0B54003CC164}"/>
              </a:ext>
            </a:extLst>
          </p:cNvPr>
          <p:cNvSpPr txBox="1"/>
          <p:nvPr/>
        </p:nvSpPr>
        <p:spPr>
          <a:xfrm rot="20634820">
            <a:off x="6933101" y="5003512"/>
            <a:ext cx="192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795427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C82AD-15B4-4570-B1CF-6A99E6317E82}"/>
              </a:ext>
            </a:extLst>
          </p:cNvPr>
          <p:cNvSpPr/>
          <p:nvPr/>
        </p:nvSpPr>
        <p:spPr>
          <a:xfrm>
            <a:off x="10449457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E6CB0F5-8588-4E4D-86FA-A0918E025584}"/>
              </a:ext>
            </a:extLst>
          </p:cNvPr>
          <p:cNvSpPr/>
          <p:nvPr/>
        </p:nvSpPr>
        <p:spPr>
          <a:xfrm>
            <a:off x="8973772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A1603E-7C14-467B-AED0-7CA4D2F3BC74}"/>
              </a:ext>
            </a:extLst>
          </p:cNvPr>
          <p:cNvSpPr/>
          <p:nvPr/>
        </p:nvSpPr>
        <p:spPr>
          <a:xfrm>
            <a:off x="1537717" y="1937370"/>
            <a:ext cx="821246" cy="2360579"/>
          </a:xfrm>
          <a:custGeom>
            <a:avLst/>
            <a:gdLst>
              <a:gd name="connsiteX0" fmla="*/ 0 w 822960"/>
              <a:gd name="connsiteY0" fmla="*/ 557024 h 2365504"/>
              <a:gd name="connsiteX1" fmla="*/ 426720 w 822960"/>
              <a:gd name="connsiteY1" fmla="*/ 109984 h 2365504"/>
              <a:gd name="connsiteX2" fmla="*/ 822960 w 822960"/>
              <a:gd name="connsiteY2" fmla="*/ 2365504 h 236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365504">
                <a:moveTo>
                  <a:pt x="0" y="557024"/>
                </a:moveTo>
                <a:cubicBezTo>
                  <a:pt x="144780" y="182797"/>
                  <a:pt x="289560" y="-191429"/>
                  <a:pt x="426720" y="109984"/>
                </a:cubicBezTo>
                <a:cubicBezTo>
                  <a:pt x="563880" y="411397"/>
                  <a:pt x="693420" y="1388450"/>
                  <a:pt x="822960" y="2365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7C73AB-DD30-40A7-B725-1E81329116DC}"/>
              </a:ext>
            </a:extLst>
          </p:cNvPr>
          <p:cNvSpPr/>
          <p:nvPr/>
        </p:nvSpPr>
        <p:spPr>
          <a:xfrm>
            <a:off x="2609605" y="1715079"/>
            <a:ext cx="1094892" cy="2991150"/>
          </a:xfrm>
          <a:custGeom>
            <a:avLst/>
            <a:gdLst>
              <a:gd name="connsiteX0" fmla="*/ 599476 w 1097176"/>
              <a:gd name="connsiteY0" fmla="*/ 2997391 h 2997391"/>
              <a:gd name="connsiteX1" fmla="*/ 1076996 w 1097176"/>
              <a:gd name="connsiteY1" fmla="*/ 2448751 h 2997391"/>
              <a:gd name="connsiteX2" fmla="*/ 36 w 1097176"/>
              <a:gd name="connsiteY2" fmla="*/ 162751 h 2997391"/>
              <a:gd name="connsiteX3" fmla="*/ 1046516 w 1097176"/>
              <a:gd name="connsiteY3" fmla="*/ 365951 h 299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176" h="2997391">
                <a:moveTo>
                  <a:pt x="599476" y="2997391"/>
                </a:moveTo>
                <a:cubicBezTo>
                  <a:pt x="888189" y="2959291"/>
                  <a:pt x="1176903" y="2921191"/>
                  <a:pt x="1076996" y="2448751"/>
                </a:cubicBezTo>
                <a:cubicBezTo>
                  <a:pt x="977089" y="1976311"/>
                  <a:pt x="5116" y="509884"/>
                  <a:pt x="36" y="162751"/>
                </a:cubicBezTo>
                <a:cubicBezTo>
                  <a:pt x="-5044" y="-184382"/>
                  <a:pt x="520736" y="90784"/>
                  <a:pt x="1046516" y="3659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8E2AC1D-3F43-4AD3-9224-9D6A1C05717F}"/>
              </a:ext>
            </a:extLst>
          </p:cNvPr>
          <p:cNvSpPr/>
          <p:nvPr/>
        </p:nvSpPr>
        <p:spPr>
          <a:xfrm>
            <a:off x="7469448" y="2560192"/>
            <a:ext cx="3941007" cy="1551244"/>
          </a:xfrm>
          <a:custGeom>
            <a:avLst/>
            <a:gdLst>
              <a:gd name="connsiteX0" fmla="*/ 2108718 w 2169098"/>
              <a:gd name="connsiteY0" fmla="*/ 1554480 h 1554480"/>
              <a:gd name="connsiteX1" fmla="*/ 1915678 w 2169098"/>
              <a:gd name="connsiteY1" fmla="*/ 1097280 h 1554480"/>
              <a:gd name="connsiteX2" fmla="*/ 86878 w 2169098"/>
              <a:gd name="connsiteY2" fmla="*/ 873760 h 1554480"/>
              <a:gd name="connsiteX3" fmla="*/ 462798 w 2169098"/>
              <a:gd name="connsiteY3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098" h="1554480">
                <a:moveTo>
                  <a:pt x="2108718" y="1554480"/>
                </a:moveTo>
                <a:cubicBezTo>
                  <a:pt x="2180684" y="1382606"/>
                  <a:pt x="2252651" y="1210733"/>
                  <a:pt x="1915678" y="1097280"/>
                </a:cubicBezTo>
                <a:cubicBezTo>
                  <a:pt x="1578705" y="983827"/>
                  <a:pt x="329025" y="1056640"/>
                  <a:pt x="86878" y="873760"/>
                </a:cubicBezTo>
                <a:cubicBezTo>
                  <a:pt x="-155269" y="690880"/>
                  <a:pt x="153764" y="345440"/>
                  <a:pt x="46279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9871B46-8B12-4FBF-80BC-1AE68E1A7091}"/>
              </a:ext>
            </a:extLst>
          </p:cNvPr>
          <p:cNvSpPr/>
          <p:nvPr/>
        </p:nvSpPr>
        <p:spPr>
          <a:xfrm>
            <a:off x="5895954" y="3999492"/>
            <a:ext cx="50945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53A4A95-216C-48DC-AA99-09491D3A249E}"/>
              </a:ext>
            </a:extLst>
          </p:cNvPr>
          <p:cNvSpPr/>
          <p:nvPr/>
        </p:nvSpPr>
        <p:spPr>
          <a:xfrm>
            <a:off x="4561973" y="1765213"/>
            <a:ext cx="1466677" cy="2485731"/>
          </a:xfrm>
          <a:custGeom>
            <a:avLst/>
            <a:gdLst>
              <a:gd name="connsiteX0" fmla="*/ 0 w 1559671"/>
              <a:gd name="connsiteY0" fmla="*/ 1301381 h 2928036"/>
              <a:gd name="connsiteX1" fmla="*/ 772160 w 1559671"/>
              <a:gd name="connsiteY1" fmla="*/ 1565541 h 2928036"/>
              <a:gd name="connsiteX2" fmla="*/ 548640 w 1559671"/>
              <a:gd name="connsiteY2" fmla="*/ 326021 h 2928036"/>
              <a:gd name="connsiteX3" fmla="*/ 1554480 w 1559671"/>
              <a:gd name="connsiteY3" fmla="*/ 193941 h 2928036"/>
              <a:gd name="connsiteX4" fmla="*/ 944880 w 1559671"/>
              <a:gd name="connsiteY4" fmla="*/ 2713621 h 2928036"/>
              <a:gd name="connsiteX5" fmla="*/ 1005840 w 1559671"/>
              <a:gd name="connsiteY5" fmla="*/ 2622181 h 29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671" h="2928036">
                <a:moveTo>
                  <a:pt x="0" y="1301381"/>
                </a:moveTo>
                <a:cubicBezTo>
                  <a:pt x="340360" y="1514741"/>
                  <a:pt x="680720" y="1728101"/>
                  <a:pt x="772160" y="1565541"/>
                </a:cubicBezTo>
                <a:cubicBezTo>
                  <a:pt x="863600" y="1402981"/>
                  <a:pt x="418253" y="554621"/>
                  <a:pt x="548640" y="326021"/>
                </a:cubicBezTo>
                <a:cubicBezTo>
                  <a:pt x="679027" y="97421"/>
                  <a:pt x="1488440" y="-203992"/>
                  <a:pt x="1554480" y="193941"/>
                </a:cubicBezTo>
                <a:cubicBezTo>
                  <a:pt x="1620520" y="591874"/>
                  <a:pt x="1036320" y="2308914"/>
                  <a:pt x="944880" y="2713621"/>
                </a:cubicBezTo>
                <a:cubicBezTo>
                  <a:pt x="853440" y="3118328"/>
                  <a:pt x="929640" y="2870254"/>
                  <a:pt x="1005840" y="26221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67F1746-99BD-4BBA-8A6F-17B934DA5AE2}"/>
              </a:ext>
            </a:extLst>
          </p:cNvPr>
          <p:cNvSpPr/>
          <p:nvPr/>
        </p:nvSpPr>
        <p:spPr>
          <a:xfrm>
            <a:off x="7433277" y="4052525"/>
            <a:ext cx="54151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DA93D-3782-480D-AA65-87D7B9A8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fld id="{D8D877B3-D348-4611-9BDB-C5374591D951}" type="slidenum">
              <a:rPr lang="en-US">
                <a:solidFill>
                  <a:srgbClr val="000000">
                    <a:alpha val="50000"/>
                  </a:srgbClr>
                </a:solidFill>
                <a:latin typeface="Tahoma"/>
                <a:ea typeface="ＭＳ Ｐゴシック"/>
              </a:rPr>
              <a:pPr defTabSz="912505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srgbClr val="000000">
                  <a:alpha val="50000"/>
                </a:srgbClr>
              </a:solidFill>
              <a:latin typeface="Tahoma"/>
              <a:ea typeface="ＭＳ Ｐゴシック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5E466B-2FC9-4FCB-A2E1-6D29231104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Jyseleca</a:t>
            </a:r>
            <a:r>
              <a:rPr lang="en-GB" dirty="0">
                <a:solidFill>
                  <a:schemeClr val="tx2"/>
                </a:solidFill>
              </a:rPr>
              <a:t> Communication in UC is already well advanced</a:t>
            </a:r>
            <a:br>
              <a:rPr lang="en-GB" dirty="0">
                <a:solidFill>
                  <a:schemeClr val="tx2"/>
                </a:solidFill>
              </a:rPr>
            </a:b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EDD88F-10D7-4A7B-A41D-00B88D1946B3}"/>
              </a:ext>
            </a:extLst>
          </p:cNvPr>
          <p:cNvSpPr/>
          <p:nvPr/>
        </p:nvSpPr>
        <p:spPr>
          <a:xfrm>
            <a:off x="437462" y="1853134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8727-DA7C-444E-913A-43DF95C25784}"/>
              </a:ext>
            </a:extLst>
          </p:cNvPr>
          <p:cNvSpPr txBox="1"/>
          <p:nvPr/>
        </p:nvSpPr>
        <p:spPr>
          <a:xfrm>
            <a:off x="438397" y="2177765"/>
            <a:ext cx="1227050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STORY FLOW</a:t>
            </a:r>
          </a:p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>
                <a:solidFill>
                  <a:prstClr val="white"/>
                </a:solidFill>
                <a:latin typeface="Tahoma"/>
                <a:ea typeface="ＭＳ Ｐゴシック"/>
              </a:rPr>
              <a:t>WPDA*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2EAADA2-16CF-4EC5-9DAF-F62543F809A4}"/>
              </a:ext>
            </a:extLst>
          </p:cNvPr>
          <p:cNvSpPr txBox="1">
            <a:spLocks/>
          </p:cNvSpPr>
          <p:nvPr/>
        </p:nvSpPr>
        <p:spPr>
          <a:xfrm>
            <a:off x="383679" y="3146011"/>
            <a:ext cx="1355044" cy="5884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The base for Core Detail Aid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9D6710-CE62-4AF5-BCEE-FBC7AA1F2C43}"/>
              </a:ext>
            </a:extLst>
          </p:cNvPr>
          <p:cNvSpPr/>
          <p:nvPr/>
        </p:nvSpPr>
        <p:spPr>
          <a:xfrm>
            <a:off x="3574549" y="1810597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D4899-0C2E-4C42-95D3-76A5330BA160}"/>
              </a:ext>
            </a:extLst>
          </p:cNvPr>
          <p:cNvSpPr txBox="1"/>
          <p:nvPr/>
        </p:nvSpPr>
        <p:spPr>
          <a:xfrm>
            <a:off x="3544360" y="2070764"/>
            <a:ext cx="1185506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Core Detail Aid + Brand Assets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8037E8-07ED-4380-93B0-64B971997AB8}"/>
              </a:ext>
            </a:extLst>
          </p:cNvPr>
          <p:cNvSpPr/>
          <p:nvPr/>
        </p:nvSpPr>
        <p:spPr>
          <a:xfrm>
            <a:off x="2241183" y="3955954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F5009-592F-4051-A48D-2EB6C0DE735C}"/>
              </a:ext>
            </a:extLst>
          </p:cNvPr>
          <p:cNvSpPr txBox="1"/>
          <p:nvPr/>
        </p:nvSpPr>
        <p:spPr>
          <a:xfrm>
            <a:off x="2136296" y="4327007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TESTED BY SEGMENT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09D4DA-677F-4587-B892-65A8E43AC756}"/>
              </a:ext>
            </a:extLst>
          </p:cNvPr>
          <p:cNvSpPr/>
          <p:nvPr/>
        </p:nvSpPr>
        <p:spPr>
          <a:xfrm>
            <a:off x="4778739" y="3957276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08581-E2E6-4FC8-BBA2-AA2FDC64ED3D}"/>
              </a:ext>
            </a:extLst>
          </p:cNvPr>
          <p:cNvSpPr txBox="1"/>
          <p:nvPr/>
        </p:nvSpPr>
        <p:spPr>
          <a:xfrm>
            <a:off x="4684383" y="4328330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BEHAVIORAL SCIENCE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E27D3E-ADAC-4672-92C1-1DC845CC8F89}"/>
              </a:ext>
            </a:extLst>
          </p:cNvPr>
          <p:cNvSpPr/>
          <p:nvPr/>
        </p:nvSpPr>
        <p:spPr>
          <a:xfrm>
            <a:off x="6257225" y="3989612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9FAA0-1C6E-44BA-8AF0-1B0E044839F2}"/>
              </a:ext>
            </a:extLst>
          </p:cNvPr>
          <p:cNvSpPr txBox="1"/>
          <p:nvPr/>
        </p:nvSpPr>
        <p:spPr>
          <a:xfrm>
            <a:off x="6252137" y="4324510"/>
            <a:ext cx="1176052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BELIEF MAPS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71CF1D-AD29-4D78-BDDC-BB85D6131F6C}"/>
              </a:ext>
            </a:extLst>
          </p:cNvPr>
          <p:cNvSpPr/>
          <p:nvPr/>
        </p:nvSpPr>
        <p:spPr>
          <a:xfrm>
            <a:off x="7873681" y="4055021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50D0-C5CD-4790-A167-E6FB67B7BC64}"/>
              </a:ext>
            </a:extLst>
          </p:cNvPr>
          <p:cNvSpPr txBox="1"/>
          <p:nvPr/>
        </p:nvSpPr>
        <p:spPr>
          <a:xfrm>
            <a:off x="7779325" y="4426075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ADOPTION LADDER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1724C9-437C-469E-A7F2-639FBE5C517D}"/>
              </a:ext>
            </a:extLst>
          </p:cNvPr>
          <p:cNvSpPr/>
          <p:nvPr/>
        </p:nvSpPr>
        <p:spPr>
          <a:xfrm>
            <a:off x="7892930" y="1792118"/>
            <a:ext cx="1227050" cy="12645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A87AED-CED9-4C01-AA50-E5D7BF56E311}"/>
              </a:ext>
            </a:extLst>
          </p:cNvPr>
          <p:cNvSpPr txBox="1"/>
          <p:nvPr/>
        </p:nvSpPr>
        <p:spPr>
          <a:xfrm>
            <a:off x="7821178" y="2101888"/>
            <a:ext cx="1370554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IMPLEMENTION GUIDE </a:t>
            </a:r>
          </a:p>
        </p:txBody>
      </p:sp>
      <p:pic>
        <p:nvPicPr>
          <p:cNvPr id="65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5F8D6E73-58E8-415E-A12E-9A1BAF343B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1101" y="5313356"/>
            <a:ext cx="732394" cy="7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011E73C1-59B3-4A51-91E1-1F9A778FF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236" y="5313356"/>
            <a:ext cx="732394" cy="706386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F9722B4-DD79-45B9-BF5A-B26432E1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501" y="5313356"/>
            <a:ext cx="732394" cy="706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1A7FCA6-FD33-490B-A517-42571F22DFF5}"/>
              </a:ext>
            </a:extLst>
          </p:cNvPr>
          <p:cNvSpPr/>
          <p:nvPr/>
        </p:nvSpPr>
        <p:spPr>
          <a:xfrm>
            <a:off x="3381476" y="6037450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8E67F3-8A56-4912-A263-0FB75CD31670}"/>
              </a:ext>
            </a:extLst>
          </p:cNvPr>
          <p:cNvSpPr/>
          <p:nvPr/>
        </p:nvSpPr>
        <p:spPr>
          <a:xfrm>
            <a:off x="2664049" y="6037452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8AF46-8582-4408-8668-D736D856540C}"/>
              </a:ext>
            </a:extLst>
          </p:cNvPr>
          <p:cNvSpPr/>
          <p:nvPr/>
        </p:nvSpPr>
        <p:spPr>
          <a:xfrm>
            <a:off x="1906819" y="6049834"/>
            <a:ext cx="648834" cy="375447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FAMILIA-RITY FIRST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C3E45-5179-4DA3-B451-9191129CC976}"/>
              </a:ext>
            </a:extLst>
          </p:cNvPr>
          <p:cNvSpPr/>
          <p:nvPr/>
        </p:nvSpPr>
        <p:spPr>
          <a:xfrm>
            <a:off x="9360320" y="3973200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568280-4DD1-45C1-BA07-352ED0D4B420}"/>
              </a:ext>
            </a:extLst>
          </p:cNvPr>
          <p:cNvSpPr txBox="1"/>
          <p:nvPr/>
        </p:nvSpPr>
        <p:spPr>
          <a:xfrm>
            <a:off x="9265963" y="4344254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ACTIVATION PLAN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962938-FE91-4F22-A683-F3E2509F3220}"/>
              </a:ext>
            </a:extLst>
          </p:cNvPr>
          <p:cNvSpPr/>
          <p:nvPr/>
        </p:nvSpPr>
        <p:spPr>
          <a:xfrm>
            <a:off x="10705849" y="3974083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A69AD0-2497-405E-A27B-03AAA4F7C5E8}"/>
              </a:ext>
            </a:extLst>
          </p:cNvPr>
          <p:cNvSpPr txBox="1"/>
          <p:nvPr/>
        </p:nvSpPr>
        <p:spPr>
          <a:xfrm>
            <a:off x="10525414" y="4275231"/>
            <a:ext cx="1550479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CHANNEL PREFERENCE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9EFEABB1-4535-4CB6-A0C3-B97439398A01}"/>
              </a:ext>
            </a:extLst>
          </p:cNvPr>
          <p:cNvSpPr txBox="1">
            <a:spLocks/>
          </p:cNvSpPr>
          <p:nvPr/>
        </p:nvSpPr>
        <p:spPr>
          <a:xfrm>
            <a:off x="3474589" y="1387886"/>
            <a:ext cx="2419589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Adjusted based 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D127E-5049-4510-B7F2-8FCD2BB7D246}"/>
              </a:ext>
            </a:extLst>
          </p:cNvPr>
          <p:cNvSpPr txBox="1"/>
          <p:nvPr/>
        </p:nvSpPr>
        <p:spPr>
          <a:xfrm>
            <a:off x="568495" y="6500971"/>
            <a:ext cx="1290738" cy="21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r>
              <a:rPr lang="en-US" sz="798" dirty="0">
                <a:solidFill>
                  <a:prstClr val="white">
                    <a:lumMod val="50000"/>
                  </a:prstClr>
                </a:solidFill>
                <a:latin typeface="Tahoma"/>
                <a:ea typeface="ＭＳ Ｐゴシック"/>
              </a:rPr>
              <a:t>* White Paper Detail Aid</a:t>
            </a:r>
            <a:endParaRPr lang="en-GB" sz="798" dirty="0">
              <a:solidFill>
                <a:prstClr val="white">
                  <a:lumMod val="50000"/>
                </a:prstClr>
              </a:solidFill>
              <a:latin typeface="Tahoma"/>
              <a:ea typeface="ＭＳ Ｐゴシック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F9EEED-6B68-42C4-B0C7-5491CE0D30B2}"/>
              </a:ext>
            </a:extLst>
          </p:cNvPr>
          <p:cNvSpPr/>
          <p:nvPr/>
        </p:nvSpPr>
        <p:spPr>
          <a:xfrm>
            <a:off x="4830542" y="1826730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64ABE-9ED6-4334-93C1-C5B5608F26E2}"/>
              </a:ext>
            </a:extLst>
          </p:cNvPr>
          <p:cNvSpPr txBox="1"/>
          <p:nvPr/>
        </p:nvSpPr>
        <p:spPr>
          <a:xfrm>
            <a:off x="4788120" y="2158110"/>
            <a:ext cx="1185506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Media Plan + Congress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867F953-CDA6-4247-B68A-A3886D995CBB}"/>
              </a:ext>
            </a:extLst>
          </p:cNvPr>
          <p:cNvSpPr/>
          <p:nvPr/>
        </p:nvSpPr>
        <p:spPr>
          <a:xfrm>
            <a:off x="9062336" y="1792118"/>
            <a:ext cx="1227050" cy="12645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B55523-4417-47C6-A5B9-45AA5FBC4797}"/>
              </a:ext>
            </a:extLst>
          </p:cNvPr>
          <p:cNvSpPr txBox="1"/>
          <p:nvPr/>
        </p:nvSpPr>
        <p:spPr>
          <a:xfrm>
            <a:off x="9103880" y="2078094"/>
            <a:ext cx="1185506" cy="82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Framework to build HCP Journey by Segment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4744BF3-61AE-42DC-952E-DFA4BCDCD279}"/>
              </a:ext>
            </a:extLst>
          </p:cNvPr>
          <p:cNvSpPr txBox="1">
            <a:spLocks/>
          </p:cNvSpPr>
          <p:nvPr/>
        </p:nvSpPr>
        <p:spPr>
          <a:xfrm>
            <a:off x="7693360" y="1378101"/>
            <a:ext cx="2696433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Tailored communication by segment</a:t>
            </a:r>
          </a:p>
        </p:txBody>
      </p:sp>
    </p:spTree>
    <p:extLst>
      <p:ext uri="{BB962C8B-B14F-4D97-AF65-F5344CB8AC3E}">
        <p14:creationId xmlns:p14="http://schemas.microsoft.com/office/powerpoint/2010/main" val="14628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C82AD-15B4-4570-B1CF-6A99E6317E82}"/>
              </a:ext>
            </a:extLst>
          </p:cNvPr>
          <p:cNvSpPr/>
          <p:nvPr/>
        </p:nvSpPr>
        <p:spPr>
          <a:xfrm>
            <a:off x="10449457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E6CB0F5-8588-4E4D-86FA-A0918E025584}"/>
              </a:ext>
            </a:extLst>
          </p:cNvPr>
          <p:cNvSpPr/>
          <p:nvPr/>
        </p:nvSpPr>
        <p:spPr>
          <a:xfrm>
            <a:off x="8973772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A1603E-7C14-467B-AED0-7CA4D2F3BC74}"/>
              </a:ext>
            </a:extLst>
          </p:cNvPr>
          <p:cNvSpPr/>
          <p:nvPr/>
        </p:nvSpPr>
        <p:spPr>
          <a:xfrm>
            <a:off x="1537717" y="1937370"/>
            <a:ext cx="821246" cy="2360579"/>
          </a:xfrm>
          <a:custGeom>
            <a:avLst/>
            <a:gdLst>
              <a:gd name="connsiteX0" fmla="*/ 0 w 822960"/>
              <a:gd name="connsiteY0" fmla="*/ 557024 h 2365504"/>
              <a:gd name="connsiteX1" fmla="*/ 426720 w 822960"/>
              <a:gd name="connsiteY1" fmla="*/ 109984 h 2365504"/>
              <a:gd name="connsiteX2" fmla="*/ 822960 w 822960"/>
              <a:gd name="connsiteY2" fmla="*/ 2365504 h 236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365504">
                <a:moveTo>
                  <a:pt x="0" y="557024"/>
                </a:moveTo>
                <a:cubicBezTo>
                  <a:pt x="144780" y="182797"/>
                  <a:pt x="289560" y="-191429"/>
                  <a:pt x="426720" y="109984"/>
                </a:cubicBezTo>
                <a:cubicBezTo>
                  <a:pt x="563880" y="411397"/>
                  <a:pt x="693420" y="1388450"/>
                  <a:pt x="822960" y="2365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7C73AB-DD30-40A7-B725-1E81329116DC}"/>
              </a:ext>
            </a:extLst>
          </p:cNvPr>
          <p:cNvSpPr/>
          <p:nvPr/>
        </p:nvSpPr>
        <p:spPr>
          <a:xfrm>
            <a:off x="2609605" y="1715079"/>
            <a:ext cx="1094892" cy="2991150"/>
          </a:xfrm>
          <a:custGeom>
            <a:avLst/>
            <a:gdLst>
              <a:gd name="connsiteX0" fmla="*/ 599476 w 1097176"/>
              <a:gd name="connsiteY0" fmla="*/ 2997391 h 2997391"/>
              <a:gd name="connsiteX1" fmla="*/ 1076996 w 1097176"/>
              <a:gd name="connsiteY1" fmla="*/ 2448751 h 2997391"/>
              <a:gd name="connsiteX2" fmla="*/ 36 w 1097176"/>
              <a:gd name="connsiteY2" fmla="*/ 162751 h 2997391"/>
              <a:gd name="connsiteX3" fmla="*/ 1046516 w 1097176"/>
              <a:gd name="connsiteY3" fmla="*/ 365951 h 299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176" h="2997391">
                <a:moveTo>
                  <a:pt x="599476" y="2997391"/>
                </a:moveTo>
                <a:cubicBezTo>
                  <a:pt x="888189" y="2959291"/>
                  <a:pt x="1176903" y="2921191"/>
                  <a:pt x="1076996" y="2448751"/>
                </a:cubicBezTo>
                <a:cubicBezTo>
                  <a:pt x="977089" y="1976311"/>
                  <a:pt x="5116" y="509884"/>
                  <a:pt x="36" y="162751"/>
                </a:cubicBezTo>
                <a:cubicBezTo>
                  <a:pt x="-5044" y="-184382"/>
                  <a:pt x="520736" y="90784"/>
                  <a:pt x="1046516" y="3659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9871B46-8B12-4FBF-80BC-1AE68E1A7091}"/>
              </a:ext>
            </a:extLst>
          </p:cNvPr>
          <p:cNvSpPr/>
          <p:nvPr/>
        </p:nvSpPr>
        <p:spPr>
          <a:xfrm>
            <a:off x="5895954" y="3999492"/>
            <a:ext cx="50945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53A4A95-216C-48DC-AA99-09491D3A249E}"/>
              </a:ext>
            </a:extLst>
          </p:cNvPr>
          <p:cNvSpPr/>
          <p:nvPr/>
        </p:nvSpPr>
        <p:spPr>
          <a:xfrm>
            <a:off x="4561973" y="1765213"/>
            <a:ext cx="1466677" cy="2485731"/>
          </a:xfrm>
          <a:custGeom>
            <a:avLst/>
            <a:gdLst>
              <a:gd name="connsiteX0" fmla="*/ 0 w 1559671"/>
              <a:gd name="connsiteY0" fmla="*/ 1301381 h 2928036"/>
              <a:gd name="connsiteX1" fmla="*/ 772160 w 1559671"/>
              <a:gd name="connsiteY1" fmla="*/ 1565541 h 2928036"/>
              <a:gd name="connsiteX2" fmla="*/ 548640 w 1559671"/>
              <a:gd name="connsiteY2" fmla="*/ 326021 h 2928036"/>
              <a:gd name="connsiteX3" fmla="*/ 1554480 w 1559671"/>
              <a:gd name="connsiteY3" fmla="*/ 193941 h 2928036"/>
              <a:gd name="connsiteX4" fmla="*/ 944880 w 1559671"/>
              <a:gd name="connsiteY4" fmla="*/ 2713621 h 2928036"/>
              <a:gd name="connsiteX5" fmla="*/ 1005840 w 1559671"/>
              <a:gd name="connsiteY5" fmla="*/ 2622181 h 29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671" h="2928036">
                <a:moveTo>
                  <a:pt x="0" y="1301381"/>
                </a:moveTo>
                <a:cubicBezTo>
                  <a:pt x="340360" y="1514741"/>
                  <a:pt x="680720" y="1728101"/>
                  <a:pt x="772160" y="1565541"/>
                </a:cubicBezTo>
                <a:cubicBezTo>
                  <a:pt x="863600" y="1402981"/>
                  <a:pt x="418253" y="554621"/>
                  <a:pt x="548640" y="326021"/>
                </a:cubicBezTo>
                <a:cubicBezTo>
                  <a:pt x="679027" y="97421"/>
                  <a:pt x="1488440" y="-203992"/>
                  <a:pt x="1554480" y="193941"/>
                </a:cubicBezTo>
                <a:cubicBezTo>
                  <a:pt x="1620520" y="591874"/>
                  <a:pt x="1036320" y="2308914"/>
                  <a:pt x="944880" y="2713621"/>
                </a:cubicBezTo>
                <a:cubicBezTo>
                  <a:pt x="853440" y="3118328"/>
                  <a:pt x="929640" y="2870254"/>
                  <a:pt x="1005840" y="26221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67F1746-99BD-4BBA-8A6F-17B934DA5AE2}"/>
              </a:ext>
            </a:extLst>
          </p:cNvPr>
          <p:cNvSpPr/>
          <p:nvPr/>
        </p:nvSpPr>
        <p:spPr>
          <a:xfrm>
            <a:off x="7433277" y="4052525"/>
            <a:ext cx="54151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DA93D-3782-480D-AA65-87D7B9A8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fld id="{D8D877B3-D348-4611-9BDB-C5374591D951}" type="slidenum">
              <a:rPr lang="en-US">
                <a:solidFill>
                  <a:srgbClr val="000000">
                    <a:alpha val="50000"/>
                  </a:srgbClr>
                </a:solidFill>
                <a:latin typeface="Tahoma"/>
                <a:ea typeface="ＭＳ Ｐゴシック"/>
              </a:rPr>
              <a:pPr defTabSz="912505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srgbClr val="000000">
                  <a:alpha val="50000"/>
                </a:srgbClr>
              </a:solidFill>
              <a:latin typeface="Tahoma"/>
              <a:ea typeface="ＭＳ Ｐゴシック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5E466B-2FC9-4FCB-A2E1-6D29231104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Project goal is to leverage existing work and focus on the execution</a:t>
            </a:r>
            <a:br>
              <a:rPr lang="en-GB" dirty="0">
                <a:solidFill>
                  <a:schemeClr val="tx2"/>
                </a:solidFill>
              </a:rPr>
            </a:b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EDD88F-10D7-4A7B-A41D-00B88D1946B3}"/>
              </a:ext>
            </a:extLst>
          </p:cNvPr>
          <p:cNvSpPr/>
          <p:nvPr/>
        </p:nvSpPr>
        <p:spPr>
          <a:xfrm>
            <a:off x="437462" y="1853134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8727-DA7C-444E-913A-43DF95C25784}"/>
              </a:ext>
            </a:extLst>
          </p:cNvPr>
          <p:cNvSpPr txBox="1"/>
          <p:nvPr/>
        </p:nvSpPr>
        <p:spPr>
          <a:xfrm>
            <a:off x="438397" y="2177765"/>
            <a:ext cx="1227050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STORY FLOW</a:t>
            </a:r>
          </a:p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>
                <a:solidFill>
                  <a:prstClr val="white"/>
                </a:solidFill>
                <a:latin typeface="Tahoma"/>
                <a:ea typeface="ＭＳ Ｐゴシック"/>
              </a:rPr>
              <a:t>WPDA*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2EAADA2-16CF-4EC5-9DAF-F62543F809A4}"/>
              </a:ext>
            </a:extLst>
          </p:cNvPr>
          <p:cNvSpPr txBox="1">
            <a:spLocks/>
          </p:cNvSpPr>
          <p:nvPr/>
        </p:nvSpPr>
        <p:spPr>
          <a:xfrm>
            <a:off x="383679" y="3146011"/>
            <a:ext cx="1355044" cy="5884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The base for Core Detail Aid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9D6710-CE62-4AF5-BCEE-FBC7AA1F2C43}"/>
              </a:ext>
            </a:extLst>
          </p:cNvPr>
          <p:cNvSpPr/>
          <p:nvPr/>
        </p:nvSpPr>
        <p:spPr>
          <a:xfrm>
            <a:off x="3574549" y="1810597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D4899-0C2E-4C42-95D3-76A5330BA160}"/>
              </a:ext>
            </a:extLst>
          </p:cNvPr>
          <p:cNvSpPr txBox="1"/>
          <p:nvPr/>
        </p:nvSpPr>
        <p:spPr>
          <a:xfrm>
            <a:off x="3544360" y="2070764"/>
            <a:ext cx="1185506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Core Detail Aid + Brand Assets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8037E8-07ED-4380-93B0-64B971997AB8}"/>
              </a:ext>
            </a:extLst>
          </p:cNvPr>
          <p:cNvSpPr/>
          <p:nvPr/>
        </p:nvSpPr>
        <p:spPr>
          <a:xfrm>
            <a:off x="2241183" y="3955954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F5009-592F-4051-A48D-2EB6C0DE735C}"/>
              </a:ext>
            </a:extLst>
          </p:cNvPr>
          <p:cNvSpPr txBox="1"/>
          <p:nvPr/>
        </p:nvSpPr>
        <p:spPr>
          <a:xfrm>
            <a:off x="2136296" y="4327007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TESTED BY SEGMENT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09D4DA-677F-4587-B892-65A8E43AC756}"/>
              </a:ext>
            </a:extLst>
          </p:cNvPr>
          <p:cNvSpPr/>
          <p:nvPr/>
        </p:nvSpPr>
        <p:spPr>
          <a:xfrm>
            <a:off x="4778739" y="3957276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08581-E2E6-4FC8-BBA2-AA2FDC64ED3D}"/>
              </a:ext>
            </a:extLst>
          </p:cNvPr>
          <p:cNvSpPr txBox="1"/>
          <p:nvPr/>
        </p:nvSpPr>
        <p:spPr>
          <a:xfrm>
            <a:off x="4684383" y="4328330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BEHAVIORAL SCIENCE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E27D3E-ADAC-4672-92C1-1DC845CC8F89}"/>
              </a:ext>
            </a:extLst>
          </p:cNvPr>
          <p:cNvSpPr/>
          <p:nvPr/>
        </p:nvSpPr>
        <p:spPr>
          <a:xfrm>
            <a:off x="6257225" y="3989612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9FAA0-1C6E-44BA-8AF0-1B0E044839F2}"/>
              </a:ext>
            </a:extLst>
          </p:cNvPr>
          <p:cNvSpPr txBox="1"/>
          <p:nvPr/>
        </p:nvSpPr>
        <p:spPr>
          <a:xfrm>
            <a:off x="6252137" y="4324510"/>
            <a:ext cx="1176052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BELIEF MAPS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71CF1D-AD29-4D78-BDDC-BB85D6131F6C}"/>
              </a:ext>
            </a:extLst>
          </p:cNvPr>
          <p:cNvSpPr/>
          <p:nvPr/>
        </p:nvSpPr>
        <p:spPr>
          <a:xfrm>
            <a:off x="7873681" y="4055021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50D0-C5CD-4790-A167-E6FB67B7BC64}"/>
              </a:ext>
            </a:extLst>
          </p:cNvPr>
          <p:cNvSpPr txBox="1"/>
          <p:nvPr/>
        </p:nvSpPr>
        <p:spPr>
          <a:xfrm>
            <a:off x="7779325" y="4426075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ADOPTION LADDER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1724C9-437C-469E-A7F2-639FBE5C517D}"/>
              </a:ext>
            </a:extLst>
          </p:cNvPr>
          <p:cNvSpPr/>
          <p:nvPr/>
        </p:nvSpPr>
        <p:spPr>
          <a:xfrm>
            <a:off x="7434918" y="2023562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A87AED-CED9-4C01-AA50-E5D7BF56E311}"/>
              </a:ext>
            </a:extLst>
          </p:cNvPr>
          <p:cNvSpPr txBox="1"/>
          <p:nvPr/>
        </p:nvSpPr>
        <p:spPr>
          <a:xfrm>
            <a:off x="7353741" y="2349651"/>
            <a:ext cx="1370554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UC IMPLEMENTION GUIDE </a:t>
            </a:r>
          </a:p>
        </p:txBody>
      </p:sp>
      <p:pic>
        <p:nvPicPr>
          <p:cNvPr id="65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5F8D6E73-58E8-415E-A12E-9A1BAF343B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1101" y="5313356"/>
            <a:ext cx="732394" cy="7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011E73C1-59B3-4A51-91E1-1F9A778FF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236" y="5313356"/>
            <a:ext cx="732394" cy="706386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F9722B4-DD79-45B9-BF5A-B26432E1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501" y="5313356"/>
            <a:ext cx="732394" cy="706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1A7FCA6-FD33-490B-A517-42571F22DFF5}"/>
              </a:ext>
            </a:extLst>
          </p:cNvPr>
          <p:cNvSpPr/>
          <p:nvPr/>
        </p:nvSpPr>
        <p:spPr>
          <a:xfrm>
            <a:off x="3381476" y="6037450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8E67F3-8A56-4912-A263-0FB75CD31670}"/>
              </a:ext>
            </a:extLst>
          </p:cNvPr>
          <p:cNvSpPr/>
          <p:nvPr/>
        </p:nvSpPr>
        <p:spPr>
          <a:xfrm>
            <a:off x="2664049" y="6037452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8AF46-8582-4408-8668-D736D856540C}"/>
              </a:ext>
            </a:extLst>
          </p:cNvPr>
          <p:cNvSpPr/>
          <p:nvPr/>
        </p:nvSpPr>
        <p:spPr>
          <a:xfrm>
            <a:off x="1906819" y="6049834"/>
            <a:ext cx="648834" cy="375447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FAMILIA-RITY FIRST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C3E45-5179-4DA3-B451-9191129CC976}"/>
              </a:ext>
            </a:extLst>
          </p:cNvPr>
          <p:cNvSpPr/>
          <p:nvPr/>
        </p:nvSpPr>
        <p:spPr>
          <a:xfrm>
            <a:off x="9360320" y="3973200"/>
            <a:ext cx="1203576" cy="1264234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prstClr val="white"/>
              </a:solidFill>
              <a:latin typeface="Tahom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568280-4DD1-45C1-BA07-352ED0D4B420}"/>
              </a:ext>
            </a:extLst>
          </p:cNvPr>
          <p:cNvSpPr txBox="1"/>
          <p:nvPr/>
        </p:nvSpPr>
        <p:spPr>
          <a:xfrm>
            <a:off x="9265963" y="4344254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ACTIVATION PLAN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962938-FE91-4F22-A683-F3E2509F3220}"/>
              </a:ext>
            </a:extLst>
          </p:cNvPr>
          <p:cNvSpPr/>
          <p:nvPr/>
        </p:nvSpPr>
        <p:spPr>
          <a:xfrm>
            <a:off x="10705849" y="3974083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A69AD0-2497-405E-A27B-03AAA4F7C5E8}"/>
              </a:ext>
            </a:extLst>
          </p:cNvPr>
          <p:cNvSpPr txBox="1"/>
          <p:nvPr/>
        </p:nvSpPr>
        <p:spPr>
          <a:xfrm>
            <a:off x="10525414" y="4275231"/>
            <a:ext cx="1550479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CHANNEL PREFERENCE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9EFEABB1-4535-4CB6-A0C3-B97439398A01}"/>
              </a:ext>
            </a:extLst>
          </p:cNvPr>
          <p:cNvSpPr txBox="1">
            <a:spLocks/>
          </p:cNvSpPr>
          <p:nvPr/>
        </p:nvSpPr>
        <p:spPr>
          <a:xfrm>
            <a:off x="3474589" y="1387886"/>
            <a:ext cx="2419589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Adjusted based 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D127E-5049-4510-B7F2-8FCD2BB7D246}"/>
              </a:ext>
            </a:extLst>
          </p:cNvPr>
          <p:cNvSpPr txBox="1"/>
          <p:nvPr/>
        </p:nvSpPr>
        <p:spPr>
          <a:xfrm>
            <a:off x="568495" y="6500971"/>
            <a:ext cx="1290738" cy="21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r>
              <a:rPr lang="en-US" sz="798" dirty="0">
                <a:solidFill>
                  <a:prstClr val="white">
                    <a:lumMod val="50000"/>
                  </a:prstClr>
                </a:solidFill>
                <a:latin typeface="Tahoma"/>
                <a:ea typeface="ＭＳ Ｐゴシック"/>
              </a:rPr>
              <a:t>* White Paper Detail Aid</a:t>
            </a:r>
            <a:endParaRPr lang="en-GB" sz="798" dirty="0">
              <a:solidFill>
                <a:prstClr val="white">
                  <a:lumMod val="50000"/>
                </a:prstClr>
              </a:solidFill>
              <a:latin typeface="Tahoma"/>
              <a:ea typeface="ＭＳ Ｐゴシック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F9EEED-6B68-42C4-B0C7-5491CE0D30B2}"/>
              </a:ext>
            </a:extLst>
          </p:cNvPr>
          <p:cNvSpPr/>
          <p:nvPr/>
        </p:nvSpPr>
        <p:spPr>
          <a:xfrm>
            <a:off x="4830542" y="1826730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64ABE-9ED6-4334-93C1-C5B5608F26E2}"/>
              </a:ext>
            </a:extLst>
          </p:cNvPr>
          <p:cNvSpPr txBox="1"/>
          <p:nvPr/>
        </p:nvSpPr>
        <p:spPr>
          <a:xfrm>
            <a:off x="4788120" y="2158110"/>
            <a:ext cx="1185506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Media Plan + Congress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867F953-CDA6-4247-B68A-A3886D995CBB}"/>
              </a:ext>
            </a:extLst>
          </p:cNvPr>
          <p:cNvSpPr/>
          <p:nvPr/>
        </p:nvSpPr>
        <p:spPr>
          <a:xfrm>
            <a:off x="10815556" y="1944208"/>
            <a:ext cx="1227050" cy="1264527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prstClr val="white"/>
              </a:solidFill>
              <a:latin typeface="Tahom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B55523-4417-47C6-A5B9-45AA5FBC4797}"/>
              </a:ext>
            </a:extLst>
          </p:cNvPr>
          <p:cNvSpPr txBox="1"/>
          <p:nvPr/>
        </p:nvSpPr>
        <p:spPr>
          <a:xfrm>
            <a:off x="10847575" y="2210487"/>
            <a:ext cx="1185506" cy="82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Framework to build HCP Journey by Segment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852144-C19F-48E6-83B0-EBC69451860C}"/>
              </a:ext>
            </a:extLst>
          </p:cNvPr>
          <p:cNvSpPr/>
          <p:nvPr/>
        </p:nvSpPr>
        <p:spPr>
          <a:xfrm>
            <a:off x="9161113" y="867942"/>
            <a:ext cx="1227050" cy="1264527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prstClr val="white"/>
                </a:solidFill>
                <a:latin typeface="Tahoma"/>
              </a:rPr>
              <a:t>Local HCP Journeys</a:t>
            </a:r>
            <a:endParaRPr lang="en-GB" sz="1600" dirty="0">
              <a:solidFill>
                <a:prstClr val="white"/>
              </a:solidFill>
              <a:latin typeface="Tahoma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359248-803C-4225-92C4-85E711675451}"/>
              </a:ext>
            </a:extLst>
          </p:cNvPr>
          <p:cNvCxnSpPr>
            <a:cxnSpLocks/>
            <a:stCxn id="57" idx="6"/>
            <a:endCxn id="44" idx="4"/>
          </p:cNvCxnSpPr>
          <p:nvPr/>
        </p:nvCxnSpPr>
        <p:spPr bwMode="auto">
          <a:xfrm flipV="1">
            <a:off x="8661968" y="2132469"/>
            <a:ext cx="1112670" cy="5233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5BEC2F-BC26-47F8-AADA-87CDB7563676}"/>
              </a:ext>
            </a:extLst>
          </p:cNvPr>
          <p:cNvCxnSpPr>
            <a:cxnSpLocks/>
            <a:stCxn id="64" idx="2"/>
            <a:endCxn id="44" idx="4"/>
          </p:cNvCxnSpPr>
          <p:nvPr/>
        </p:nvCxnSpPr>
        <p:spPr bwMode="auto">
          <a:xfrm flipH="1" flipV="1">
            <a:off x="9774638" y="2132469"/>
            <a:ext cx="1040918" cy="4440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7257A1C-3DDE-4E66-A768-057780AABF3F}"/>
              </a:ext>
            </a:extLst>
          </p:cNvPr>
          <p:cNvCxnSpPr>
            <a:cxnSpLocks/>
            <a:stCxn id="55" idx="0"/>
            <a:endCxn id="44" idx="4"/>
          </p:cNvCxnSpPr>
          <p:nvPr/>
        </p:nvCxnSpPr>
        <p:spPr bwMode="auto">
          <a:xfrm flipV="1">
            <a:off x="8475469" y="2132469"/>
            <a:ext cx="1299169" cy="19225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8E9F9F-AB49-4282-9B43-519BD9192BB2}"/>
              </a:ext>
            </a:extLst>
          </p:cNvPr>
          <p:cNvCxnSpPr>
            <a:cxnSpLocks/>
            <a:stCxn id="75" idx="0"/>
            <a:endCxn id="44" idx="4"/>
          </p:cNvCxnSpPr>
          <p:nvPr/>
        </p:nvCxnSpPr>
        <p:spPr bwMode="auto">
          <a:xfrm flipH="1" flipV="1">
            <a:off x="9774638" y="2132469"/>
            <a:ext cx="187470" cy="1840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5FE46B-676D-493B-98A6-2CFA35F81A14}"/>
              </a:ext>
            </a:extLst>
          </p:cNvPr>
          <p:cNvCxnSpPr>
            <a:cxnSpLocks/>
            <a:stCxn id="77" idx="0"/>
            <a:endCxn id="44" idx="4"/>
          </p:cNvCxnSpPr>
          <p:nvPr/>
        </p:nvCxnSpPr>
        <p:spPr bwMode="auto">
          <a:xfrm flipH="1" flipV="1">
            <a:off x="9774638" y="2132469"/>
            <a:ext cx="1532999" cy="18416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57ADC9-B2DA-604D-8AE2-DB96D8632684}"/>
              </a:ext>
            </a:extLst>
          </p:cNvPr>
          <p:cNvSpPr txBox="1"/>
          <p:nvPr/>
        </p:nvSpPr>
        <p:spPr>
          <a:xfrm>
            <a:off x="10462935" y="1110254"/>
            <a:ext cx="119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solidFill>
                  <a:srgbClr val="3BB300"/>
                </a:solidFill>
              </a:rPr>
              <a:t>project focus</a:t>
            </a:r>
          </a:p>
        </p:txBody>
      </p:sp>
    </p:spTree>
    <p:extLst>
      <p:ext uri="{BB962C8B-B14F-4D97-AF65-F5344CB8AC3E}">
        <p14:creationId xmlns:p14="http://schemas.microsoft.com/office/powerpoint/2010/main" val="41569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pPr algn="ctr"/>
            <a:r>
              <a:rPr lang="en-FR" dirty="0">
                <a:solidFill>
                  <a:schemeClr val="tx2"/>
                </a:solidFill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2962398247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42868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59186" y="362933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75F895FA-58DD-A84A-B048-E99C97A77CEE}"/>
              </a:ext>
            </a:extLst>
          </p:cNvPr>
          <p:cNvSpPr/>
          <p:nvPr/>
        </p:nvSpPr>
        <p:spPr bwMode="auto">
          <a:xfrm>
            <a:off x="3785866" y="3253155"/>
            <a:ext cx="3954602" cy="529957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2a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Define Alignment between CJ Maps &amp; CRM/CDP</a:t>
            </a:r>
          </a:p>
        </p:txBody>
      </p:sp>
      <p:sp>
        <p:nvSpPr>
          <p:cNvPr id="128" name="Pentagon 127">
            <a:extLst>
              <a:ext uri="{FF2B5EF4-FFF2-40B4-BE49-F238E27FC236}">
                <a16:creationId xmlns:a16="http://schemas.microsoft.com/office/drawing/2014/main" id="{B09FCCF1-AB04-7743-B930-EC8438F196AD}"/>
              </a:ext>
            </a:extLst>
          </p:cNvPr>
          <p:cNvSpPr/>
          <p:nvPr/>
        </p:nvSpPr>
        <p:spPr bwMode="auto">
          <a:xfrm>
            <a:off x="7742688" y="3253156"/>
            <a:ext cx="3954602" cy="565146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2b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action plan to operationalize alignment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323C571-727D-F644-AA30-B3528BC270B7}"/>
              </a:ext>
            </a:extLst>
          </p:cNvPr>
          <p:cNvSpPr txBox="1"/>
          <p:nvPr/>
        </p:nvSpPr>
        <p:spPr>
          <a:xfrm>
            <a:off x="3665528" y="2913935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Align maps with CRM/CDP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6626543-F1A8-D347-906B-51151E7A0708}"/>
              </a:ext>
            </a:extLst>
          </p:cNvPr>
          <p:cNvSpPr txBox="1"/>
          <p:nvPr/>
        </p:nvSpPr>
        <p:spPr>
          <a:xfrm>
            <a:off x="7631485" y="4081019"/>
            <a:ext cx="442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4A0E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HCP journey map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9A74098-46F8-0547-A786-C55D22DCBAA3}"/>
              </a:ext>
            </a:extLst>
          </p:cNvPr>
          <p:cNvSpPr txBox="1"/>
          <p:nvPr/>
        </p:nvSpPr>
        <p:spPr>
          <a:xfrm>
            <a:off x="3298373" y="316419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6587F8-CAD7-D240-83B1-1515651C6FFB}"/>
              </a:ext>
            </a:extLst>
          </p:cNvPr>
          <p:cNvSpPr txBox="1"/>
          <p:nvPr/>
        </p:nvSpPr>
        <p:spPr>
          <a:xfrm>
            <a:off x="7258460" y="4339879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4A0E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3C854-2C8C-E64C-8A2C-401A58940AF6}"/>
              </a:ext>
            </a:extLst>
          </p:cNvPr>
          <p:cNvGrpSpPr/>
          <p:nvPr/>
        </p:nvGrpSpPr>
        <p:grpSpPr>
          <a:xfrm>
            <a:off x="7744843" y="4471012"/>
            <a:ext cx="3933593" cy="1494400"/>
            <a:chOff x="7688283" y="4875180"/>
            <a:chExt cx="3933593" cy="1149916"/>
          </a:xfrm>
        </p:grpSpPr>
        <p:sp>
          <p:nvSpPr>
            <p:cNvPr id="142" name="Pentagon 141">
              <a:extLst>
                <a:ext uri="{FF2B5EF4-FFF2-40B4-BE49-F238E27FC236}">
                  <a16:creationId xmlns:a16="http://schemas.microsoft.com/office/drawing/2014/main" id="{0BA9552A-91A9-8140-89E3-D19FCABA6C29}"/>
                </a:ext>
              </a:extLst>
            </p:cNvPr>
            <p:cNvSpPr/>
            <p:nvPr/>
          </p:nvSpPr>
          <p:spPr bwMode="auto">
            <a:xfrm>
              <a:off x="7688283" y="4875180"/>
              <a:ext cx="1827200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Build Tactic Plan</a:t>
              </a:r>
            </a:p>
          </p:txBody>
        </p:sp>
        <p:sp>
          <p:nvSpPr>
            <p:cNvPr id="143" name="Pentagon 142">
              <a:extLst>
                <a:ext uri="{FF2B5EF4-FFF2-40B4-BE49-F238E27FC236}">
                  <a16:creationId xmlns:a16="http://schemas.microsoft.com/office/drawing/2014/main" id="{A169BDF8-30C9-384C-9CD3-AED0AC9874F3}"/>
                </a:ext>
              </a:extLst>
            </p:cNvPr>
            <p:cNvSpPr/>
            <p:nvPr/>
          </p:nvSpPr>
          <p:spPr bwMode="auto">
            <a:xfrm>
              <a:off x="7688283" y="5283183"/>
              <a:ext cx="3933593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Build e-learning module </a:t>
              </a:r>
            </a:p>
          </p:txBody>
        </p:sp>
        <p:sp>
          <p:nvSpPr>
            <p:cNvPr id="149" name="Pentagon 148">
              <a:extLst>
                <a:ext uri="{FF2B5EF4-FFF2-40B4-BE49-F238E27FC236}">
                  <a16:creationId xmlns:a16="http://schemas.microsoft.com/office/drawing/2014/main" id="{EE7C38F3-3488-A94A-B79C-1F20839D38ED}"/>
                </a:ext>
              </a:extLst>
            </p:cNvPr>
            <p:cNvSpPr/>
            <p:nvPr/>
          </p:nvSpPr>
          <p:spPr bwMode="auto">
            <a:xfrm>
              <a:off x="8632900" y="5682198"/>
              <a:ext cx="2988976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Train the Trainer (CJ Market Champions)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08" y="259809"/>
            <a:ext cx="11446273" cy="12969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r>
              <a:rPr lang="en-GB" sz="3200"/>
              <a:t>Project </a:t>
            </a:r>
            <a:r>
              <a:rPr lang="en-GB" sz="3200" dirty="0"/>
              <a:t>will accelerate HCP journeys long </a:t>
            </a:r>
            <a:r>
              <a:rPr lang="en-GB" sz="3200"/>
              <a:t>term usage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51900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project plan detail of Phase 1</a:t>
            </a:r>
          </a:p>
        </p:txBody>
      </p:sp>
      <p:sp>
        <p:nvSpPr>
          <p:cNvPr id="19" name="Pentagon 26">
            <a:extLst>
              <a:ext uri="{FF2B5EF4-FFF2-40B4-BE49-F238E27FC236}">
                <a16:creationId xmlns:a16="http://schemas.microsoft.com/office/drawing/2014/main" id="{8A0A97E2-4D79-4050-BA87-BDC743D68E76}"/>
              </a:ext>
            </a:extLst>
          </p:cNvPr>
          <p:cNvSpPr/>
          <p:nvPr/>
        </p:nvSpPr>
        <p:spPr bwMode="auto">
          <a:xfrm>
            <a:off x="1597572" y="1670025"/>
            <a:ext cx="2039760" cy="54152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Customer Journey Foundations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B9F6AF6-8D70-457B-9D1B-573B6BD9C74D}"/>
              </a:ext>
            </a:extLst>
          </p:cNvPr>
          <p:cNvGraphicFramePr>
            <a:graphicFrameLocks noGrp="1"/>
          </p:cNvGraphicFramePr>
          <p:nvPr/>
        </p:nvGraphicFramePr>
        <p:xfrm>
          <a:off x="650836" y="1066015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29</a:t>
                      </a:r>
                      <a:r>
                        <a:rPr lang="en-US" sz="800" baseline="3000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26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17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22" name="Pentagon 64">
            <a:extLst>
              <a:ext uri="{FF2B5EF4-FFF2-40B4-BE49-F238E27FC236}">
                <a16:creationId xmlns:a16="http://schemas.microsoft.com/office/drawing/2014/main" id="{8D411DFD-C624-48F0-84F2-D4E6CACA4804}"/>
              </a:ext>
            </a:extLst>
          </p:cNvPr>
          <p:cNvSpPr/>
          <p:nvPr/>
        </p:nvSpPr>
        <p:spPr bwMode="auto">
          <a:xfrm>
            <a:off x="5764010" y="1662968"/>
            <a:ext cx="4248091" cy="55726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</a:t>
            </a:r>
            <a:r>
              <a:rPr lang="en-US" sz="800" b="1">
                <a:solidFill>
                  <a:prstClr val="white"/>
                </a:solidFill>
                <a:latin typeface="Tahoma" pitchFamily="-107" charset="0"/>
              </a:rPr>
              <a:t>l</a:t>
            </a: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ocalization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of RA/IBD Customer Journeys for large countries</a:t>
            </a:r>
          </a:p>
        </p:txBody>
      </p:sp>
      <p:sp>
        <p:nvSpPr>
          <p:cNvPr id="32" name="Pentagon 52">
            <a:extLst>
              <a:ext uri="{FF2B5EF4-FFF2-40B4-BE49-F238E27FC236}">
                <a16:creationId xmlns:a16="http://schemas.microsoft.com/office/drawing/2014/main" id="{2AD1B1AA-AE9F-413C-9E8B-A9DA170D7422}"/>
              </a:ext>
            </a:extLst>
          </p:cNvPr>
          <p:cNvSpPr/>
          <p:nvPr/>
        </p:nvSpPr>
        <p:spPr bwMode="auto">
          <a:xfrm>
            <a:off x="10129705" y="1653015"/>
            <a:ext cx="1508101" cy="557269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Localisation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for smaller markets</a:t>
            </a:r>
          </a:p>
        </p:txBody>
      </p:sp>
      <p:sp>
        <p:nvSpPr>
          <p:cNvPr id="39" name="Pentagon 67">
            <a:extLst>
              <a:ext uri="{FF2B5EF4-FFF2-40B4-BE49-F238E27FC236}">
                <a16:creationId xmlns:a16="http://schemas.microsoft.com/office/drawing/2014/main" id="{5F06B8C1-6334-48D6-9096-EDAF05BC53C9}"/>
              </a:ext>
            </a:extLst>
          </p:cNvPr>
          <p:cNvSpPr/>
          <p:nvPr/>
        </p:nvSpPr>
        <p:spPr bwMode="auto">
          <a:xfrm>
            <a:off x="3669523" y="1662968"/>
            <a:ext cx="2062296" cy="54152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</a:t>
            </a:r>
            <a:r>
              <a:rPr kumimoji="0" lang="en-US" sz="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RA/IBD Customer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2E54E-2B73-4E31-9FA9-9C5D7842F532}"/>
              </a:ext>
            </a:extLst>
          </p:cNvPr>
          <p:cNvSpPr/>
          <p:nvPr/>
        </p:nvSpPr>
        <p:spPr bwMode="auto">
          <a:xfrm>
            <a:off x="1502322" y="2415372"/>
            <a:ext cx="976952" cy="6326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9F7CD2-0F5F-4CCB-9879-6D8FEAE71CAB}"/>
              </a:ext>
            </a:extLst>
          </p:cNvPr>
          <p:cNvSpPr/>
          <p:nvPr/>
        </p:nvSpPr>
        <p:spPr bwMode="auto">
          <a:xfrm>
            <a:off x="2561809" y="2415372"/>
            <a:ext cx="976952" cy="8139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 Team + International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570103-8944-445D-A7E1-288ECA395315}"/>
              </a:ext>
            </a:extLst>
          </p:cNvPr>
          <p:cNvSpPr/>
          <p:nvPr/>
        </p:nvSpPr>
        <p:spPr bwMode="auto">
          <a:xfrm>
            <a:off x="3705315" y="2415372"/>
            <a:ext cx="1992789" cy="9670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 Team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International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 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2 </a:t>
            </a:r>
            <a:r>
              <a:rPr kumimoji="0" lang="en-GB" sz="105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Market Representatives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400FF-D866-407C-9B4D-6F61A221E34C}"/>
              </a:ext>
            </a:extLst>
          </p:cNvPr>
          <p:cNvSpPr txBox="1"/>
          <p:nvPr/>
        </p:nvSpPr>
        <p:spPr>
          <a:xfrm>
            <a:off x="1450690" y="5032549"/>
            <a:ext cx="1012547" cy="78483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HCP Journey Templates &amp; Framework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F16ECA-C932-47B8-A94C-C5AF01A22259}"/>
              </a:ext>
            </a:extLst>
          </p:cNvPr>
          <p:cNvSpPr txBox="1"/>
          <p:nvPr/>
        </p:nvSpPr>
        <p:spPr>
          <a:xfrm>
            <a:off x="2561809" y="5032549"/>
            <a:ext cx="976952" cy="78483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Adoption Pathways &amp; HCP Journeys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7020AB-EAFC-4C70-93D2-E2351ED87F33}"/>
              </a:ext>
            </a:extLst>
          </p:cNvPr>
          <p:cNvSpPr txBox="1"/>
          <p:nvPr/>
        </p:nvSpPr>
        <p:spPr>
          <a:xfrm>
            <a:off x="3637332" y="5054667"/>
            <a:ext cx="2060771" cy="7627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Populated International Adoption Journey + International Customer Journeys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49105-BE2D-484F-B23F-9452B0B05A6F}"/>
              </a:ext>
            </a:extLst>
          </p:cNvPr>
          <p:cNvSpPr txBox="1"/>
          <p:nvPr/>
        </p:nvSpPr>
        <p:spPr>
          <a:xfrm>
            <a:off x="5866633" y="5054667"/>
            <a:ext cx="5774930" cy="7627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Local Adoption Journeys &amp; Customer Journeys</a:t>
            </a:r>
          </a:p>
          <a:p>
            <a:r>
              <a:rPr lang="en-GB">
                <a:solidFill>
                  <a:schemeClr val="bg1"/>
                </a:solidFill>
              </a:rPr>
              <a:t>+</a:t>
            </a:r>
          </a:p>
          <a:p>
            <a:r>
              <a:rPr lang="en-GB">
                <a:solidFill>
                  <a:schemeClr val="bg1"/>
                </a:solidFill>
              </a:rPr>
              <a:t>Training &amp; eLearning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93FF3-1B69-431E-A0FF-F2132331F232}"/>
              </a:ext>
            </a:extLst>
          </p:cNvPr>
          <p:cNvSpPr txBox="1"/>
          <p:nvPr/>
        </p:nvSpPr>
        <p:spPr>
          <a:xfrm>
            <a:off x="222072" y="2447194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D122D3-078D-4CE8-8FCD-A48366839A82}"/>
              </a:ext>
            </a:extLst>
          </p:cNvPr>
          <p:cNvSpPr txBox="1"/>
          <p:nvPr/>
        </p:nvSpPr>
        <p:spPr>
          <a:xfrm>
            <a:off x="219741" y="5286328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Outputs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420446-F9C7-448C-9F59-3491767B2A08}"/>
              </a:ext>
            </a:extLst>
          </p:cNvPr>
          <p:cNvSpPr txBox="1"/>
          <p:nvPr/>
        </p:nvSpPr>
        <p:spPr>
          <a:xfrm>
            <a:off x="204117" y="3819911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Format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2304E0-6B0F-4C2F-B07F-BF7D43612F36}"/>
              </a:ext>
            </a:extLst>
          </p:cNvPr>
          <p:cNvSpPr txBox="1"/>
          <p:nvPr/>
        </p:nvSpPr>
        <p:spPr>
          <a:xfrm>
            <a:off x="5866633" y="3742967"/>
            <a:ext cx="5774930" cy="11695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</a:t>
            </a:r>
            <a:r>
              <a:rPr lang="en-FR" sz="1400" dirty="0"/>
              <a:t>e will be facilitating multiple </a:t>
            </a:r>
            <a:r>
              <a:rPr lang="en-FR" sz="1400" u="sng" dirty="0"/>
              <a:t>workshops</a:t>
            </a:r>
            <a:r>
              <a:rPr lang="en-FR" sz="1400" dirty="0"/>
              <a:t> within your countries </a:t>
            </a:r>
          </a:p>
          <a:p>
            <a:pPr algn="ctr"/>
            <a:r>
              <a:rPr lang="en-FR" sz="1400" dirty="0"/>
              <a:t>to support the development of your local CJ </a:t>
            </a:r>
          </a:p>
          <a:p>
            <a:pPr algn="ctr"/>
            <a:endParaRPr lang="en-FR" sz="1400" dirty="0"/>
          </a:p>
          <a:p>
            <a:pPr algn="ctr"/>
            <a:r>
              <a:rPr lang="en-FR" sz="1400" b="1" dirty="0">
                <a:solidFill>
                  <a:schemeClr val="tx2"/>
                </a:solidFill>
              </a:rPr>
              <a:t>UK &amp; Germany </a:t>
            </a:r>
            <a:r>
              <a:rPr lang="en-FR" sz="1400" dirty="0"/>
              <a:t>: 3x two-hour workshops</a:t>
            </a:r>
            <a:r>
              <a:rPr lang="en-GB" sz="1400" dirty="0"/>
              <a:t>, </a:t>
            </a:r>
            <a:endParaRPr lang="en-FR" sz="1400" dirty="0"/>
          </a:p>
          <a:p>
            <a:pPr algn="ctr"/>
            <a:r>
              <a:rPr lang="en-FR" sz="1400" b="1" dirty="0">
                <a:solidFill>
                  <a:schemeClr val="bg1">
                    <a:lumMod val="50000"/>
                  </a:schemeClr>
                </a:solidFill>
              </a:rPr>
              <a:t>Small countries</a:t>
            </a:r>
            <a:r>
              <a:rPr lang="en-FR" sz="1400" dirty="0">
                <a:solidFill>
                  <a:schemeClr val="bg1">
                    <a:lumMod val="50000"/>
                  </a:schemeClr>
                </a:solidFill>
              </a:rPr>
              <a:t>: 2x two-hour workshops</a:t>
            </a:r>
            <a:r>
              <a:rPr lang="en-GB" sz="1400" dirty="0"/>
              <a:t>, </a:t>
            </a:r>
            <a:endParaRPr lang="en-FR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5D71AC-F402-48E5-9B16-A7CC32084B72}"/>
              </a:ext>
            </a:extLst>
          </p:cNvPr>
          <p:cNvSpPr txBox="1"/>
          <p:nvPr/>
        </p:nvSpPr>
        <p:spPr>
          <a:xfrm>
            <a:off x="1454900" y="3742967"/>
            <a:ext cx="2083861" cy="6617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Working sessions</a:t>
            </a:r>
          </a:p>
          <a:p>
            <a:pPr algn="ctr"/>
            <a:endParaRPr lang="en-GB" sz="1400"/>
          </a:p>
          <a:p>
            <a:pPr lvl="0" algn="ctr"/>
            <a:r>
              <a:rPr lang="en-GB" sz="1200">
                <a:solidFill>
                  <a:srgbClr val="000000"/>
                </a:solidFill>
              </a:rPr>
              <a:t>4 x 2-hour sessions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FBE066-63AC-4AB8-BA55-C3927AA0790F}"/>
              </a:ext>
            </a:extLst>
          </p:cNvPr>
          <p:cNvSpPr txBox="1"/>
          <p:nvPr/>
        </p:nvSpPr>
        <p:spPr>
          <a:xfrm>
            <a:off x="3647958" y="3742967"/>
            <a:ext cx="2083861" cy="7925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Working sessions</a:t>
            </a:r>
          </a:p>
          <a:p>
            <a:pPr algn="ctr"/>
            <a:endParaRPr lang="en-GB" sz="1050" b="1">
              <a:solidFill>
                <a:schemeClr val="tx2"/>
              </a:solidFill>
            </a:endParaRPr>
          </a:p>
          <a:p>
            <a:pPr algn="ctr"/>
            <a:r>
              <a:rPr lang="en-GB" sz="1200" b="1">
                <a:solidFill>
                  <a:schemeClr val="tx2"/>
                </a:solidFill>
              </a:rPr>
              <a:t>IBD </a:t>
            </a:r>
            <a:r>
              <a:rPr lang="en-GB" sz="1200">
                <a:sym typeface="Wingdings" panose="05000000000000000000" pitchFamily="2" charset="2"/>
              </a:rPr>
              <a:t></a:t>
            </a:r>
            <a:r>
              <a:rPr lang="en-GB" sz="1200"/>
              <a:t> 2 x 2-hour sessions</a:t>
            </a:r>
          </a:p>
          <a:p>
            <a:pPr algn="ctr"/>
            <a:r>
              <a:rPr lang="en-GB" sz="1200" b="1">
                <a:solidFill>
                  <a:schemeClr val="tx2"/>
                </a:solidFill>
              </a:rPr>
              <a:t>RA</a:t>
            </a:r>
            <a:r>
              <a:rPr lang="en-GB" sz="1200"/>
              <a:t> </a:t>
            </a:r>
            <a:r>
              <a:rPr lang="en-GB" sz="1200">
                <a:sym typeface="Wingdings" panose="05000000000000000000" pitchFamily="2" charset="2"/>
              </a:rPr>
              <a:t></a:t>
            </a:r>
            <a:r>
              <a:rPr lang="en-GB" sz="1200"/>
              <a:t> 2 x 2-hour sessions</a:t>
            </a:r>
            <a:endParaRPr lang="en-FR" sz="1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16E53-6DCF-CF4D-9699-B56488B46029}"/>
              </a:ext>
            </a:extLst>
          </p:cNvPr>
          <p:cNvSpPr/>
          <p:nvPr/>
        </p:nvSpPr>
        <p:spPr bwMode="auto">
          <a:xfrm>
            <a:off x="7697165" y="2422870"/>
            <a:ext cx="1800000" cy="2192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UK (RA&amp;IBD)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6122C8-CAA8-844F-B5E5-99CE9C1718A1}"/>
              </a:ext>
            </a:extLst>
          </p:cNvPr>
          <p:cNvSpPr/>
          <p:nvPr/>
        </p:nvSpPr>
        <p:spPr bwMode="auto">
          <a:xfrm>
            <a:off x="7697165" y="2688235"/>
            <a:ext cx="1800000" cy="2028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Germany (RA&amp;IBD)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33ACEF-8A9E-7E41-B92C-84F2EBFAE955}"/>
              </a:ext>
            </a:extLst>
          </p:cNvPr>
          <p:cNvSpPr/>
          <p:nvPr/>
        </p:nvSpPr>
        <p:spPr bwMode="auto">
          <a:xfrm>
            <a:off x="8145478" y="2935110"/>
            <a:ext cx="1800000" cy="202862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Spain (RA)</a:t>
            </a:r>
            <a:endParaRPr kumimoji="0" lang="en-GB" sz="105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EF420-AE55-DC42-887C-DC93CA4F8AC9}"/>
              </a:ext>
            </a:extLst>
          </p:cNvPr>
          <p:cNvSpPr/>
          <p:nvPr/>
        </p:nvSpPr>
        <p:spPr bwMode="auto">
          <a:xfrm>
            <a:off x="8145532" y="3182800"/>
            <a:ext cx="1800000" cy="202862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Italy (RA)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F49AE-9365-5544-B91B-3009D96CE79D}"/>
              </a:ext>
            </a:extLst>
          </p:cNvPr>
          <p:cNvSpPr/>
          <p:nvPr/>
        </p:nvSpPr>
        <p:spPr bwMode="auto">
          <a:xfrm>
            <a:off x="10133462" y="2657653"/>
            <a:ext cx="1508101" cy="20286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 err="1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BelLux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8E4893-38A1-5E49-867D-CE3F27C824FA}"/>
              </a:ext>
            </a:extLst>
          </p:cNvPr>
          <p:cNvSpPr/>
          <p:nvPr/>
        </p:nvSpPr>
        <p:spPr bwMode="auto">
          <a:xfrm>
            <a:off x="10133462" y="2395907"/>
            <a:ext cx="1508101" cy="20286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NL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10958-E53F-4741-8B8D-158D67D286FA}"/>
              </a:ext>
            </a:extLst>
          </p:cNvPr>
          <p:cNvSpPr/>
          <p:nvPr/>
        </p:nvSpPr>
        <p:spPr bwMode="auto">
          <a:xfrm>
            <a:off x="5754678" y="2384541"/>
            <a:ext cx="1895801" cy="99785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France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(RA)</a:t>
            </a:r>
          </a:p>
        </p:txBody>
      </p:sp>
    </p:spTree>
    <p:extLst>
      <p:ext uri="{BB962C8B-B14F-4D97-AF65-F5344CB8AC3E}">
        <p14:creationId xmlns:p14="http://schemas.microsoft.com/office/powerpoint/2010/main" val="129344711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FB43C7-3743-4C2B-B93A-C25DBF29CBBF}"/>
              </a:ext>
            </a:extLst>
          </p:cNvPr>
          <p:cNvSpPr/>
          <p:nvPr/>
        </p:nvSpPr>
        <p:spPr bwMode="auto">
          <a:xfrm>
            <a:off x="8155913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5A534C-DF22-4620-9D35-AA3203667A1B}"/>
              </a:ext>
            </a:extLst>
          </p:cNvPr>
          <p:cNvSpPr/>
          <p:nvPr/>
        </p:nvSpPr>
        <p:spPr bwMode="auto">
          <a:xfrm>
            <a:off x="4156959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15475E-2A7D-46BC-BCDE-B45CB0505594}"/>
              </a:ext>
            </a:extLst>
          </p:cNvPr>
          <p:cNvSpPr/>
          <p:nvPr/>
        </p:nvSpPr>
        <p:spPr bwMode="auto">
          <a:xfrm>
            <a:off x="176219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Engagement with a </a:t>
            </a:r>
            <a:r>
              <a:rPr lang="en-GB" dirty="0">
                <a:solidFill>
                  <a:schemeClr val="accent1"/>
                </a:solidFill>
              </a:rPr>
              <a:t>UK/DE</a:t>
            </a:r>
            <a:br>
              <a:rPr lang="en-GB" dirty="0">
                <a:solidFill>
                  <a:schemeClr val="accent1"/>
                </a:solidFill>
              </a:rPr>
            </a:b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5A8DE-07A9-418A-B119-E3CB9E870AF1}"/>
              </a:ext>
            </a:extLst>
          </p:cNvPr>
          <p:cNvSpPr/>
          <p:nvPr/>
        </p:nvSpPr>
        <p:spPr bwMode="auto">
          <a:xfrm>
            <a:off x="176220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DC642F-ABC3-427E-A5D9-8D798C8DE36C}"/>
              </a:ext>
            </a:extLst>
          </p:cNvPr>
          <p:cNvSpPr/>
          <p:nvPr/>
        </p:nvSpPr>
        <p:spPr bwMode="auto">
          <a:xfrm>
            <a:off x="4150167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9E40CE-F815-48AC-B214-6DCC5D0138B5}"/>
              </a:ext>
            </a:extLst>
          </p:cNvPr>
          <p:cNvSpPr/>
          <p:nvPr/>
        </p:nvSpPr>
        <p:spPr bwMode="auto">
          <a:xfrm>
            <a:off x="8152690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D8980B-4745-4368-A574-9A8179EA04FC}"/>
              </a:ext>
            </a:extLst>
          </p:cNvPr>
          <p:cNvSpPr txBox="1"/>
          <p:nvPr/>
        </p:nvSpPr>
        <p:spPr>
          <a:xfrm>
            <a:off x="176219" y="2095738"/>
            <a:ext cx="3776655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</a:t>
            </a:r>
            <a:r>
              <a:rPr lang="en-GB" sz="1200" b="1">
                <a:solidFill>
                  <a:schemeClr val="accent1"/>
                </a:solidFill>
                <a:latin typeface="Tahoma"/>
              </a:rPr>
              <a:t>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International Adoption ladder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International Customer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events calendar and content plans and prior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localise the global adoption ladder, and to localise the international HCP journey against key market events, channels and goals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Journey finalised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Draft of local HCP journey created leveraging potential existing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85F1BC-94CB-4CAF-8F2B-7261301986B6}"/>
              </a:ext>
            </a:extLst>
          </p:cNvPr>
          <p:cNvSpPr txBox="1"/>
          <p:nvPr/>
        </p:nvSpPr>
        <p:spPr>
          <a:xfrm>
            <a:off x="4156959" y="2095738"/>
            <a:ext cx="377665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Local adoption ladder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Iteration #1 on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</a:t>
            </a: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iterate the local HCP journeys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Updated version of the local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74245-4CF0-4C47-8648-48BB6278A61B}"/>
              </a:ext>
            </a:extLst>
          </p:cNvPr>
          <p:cNvSpPr txBox="1"/>
          <p:nvPr/>
        </p:nvSpPr>
        <p:spPr>
          <a:xfrm>
            <a:off x="8191144" y="2095738"/>
            <a:ext cx="377665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</a:t>
            </a:r>
            <a:r>
              <a:rPr lang="en-GB" sz="1200" b="1">
                <a:solidFill>
                  <a:schemeClr val="accent1"/>
                </a:solidFill>
                <a:latin typeface="Tahoma"/>
              </a:rPr>
              <a:t>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Local adoption ladder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Iteration #2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finalise the local HCP journeys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Final version of the local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F5D37-22FC-4C85-B999-7CA42838EAE7}"/>
              </a:ext>
            </a:extLst>
          </p:cNvPr>
          <p:cNvSpPr txBox="1"/>
          <p:nvPr/>
        </p:nvSpPr>
        <p:spPr>
          <a:xfrm>
            <a:off x="3305175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3A06-EFBA-4821-BBB1-7484146C1056}"/>
              </a:ext>
            </a:extLst>
          </p:cNvPr>
          <p:cNvSpPr txBox="1"/>
          <p:nvPr/>
        </p:nvSpPr>
        <p:spPr>
          <a:xfrm>
            <a:off x="7311140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B9F82-7386-4428-B146-7AFC8C51F717}"/>
              </a:ext>
            </a:extLst>
          </p:cNvPr>
          <p:cNvSpPr txBox="1"/>
          <p:nvPr/>
        </p:nvSpPr>
        <p:spPr>
          <a:xfrm>
            <a:off x="11320100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BC03B-16C8-467F-89D9-A9CEC6BCABAA}"/>
              </a:ext>
            </a:extLst>
          </p:cNvPr>
          <p:cNvSpPr txBox="1"/>
          <p:nvPr/>
        </p:nvSpPr>
        <p:spPr>
          <a:xfrm>
            <a:off x="2886074" y="6292617"/>
            <a:ext cx="685980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The workshops will be run in parallel in separate groups for each indication, </a:t>
            </a:r>
            <a:r>
              <a:rPr lang="en-GB" sz="1200" b="1" dirty="0">
                <a:solidFill>
                  <a:schemeClr val="bg2"/>
                </a:solidFill>
              </a:rPr>
              <a:t>with the outputs being entirely specific</a:t>
            </a:r>
            <a:r>
              <a:rPr lang="en-GB" sz="12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228795"/>
      </p:ext>
    </p:extLst>
  </p:cSld>
  <p:clrMapOvr>
    <a:masterClrMapping/>
  </p:clrMapOvr>
  <p:transition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2.xml><?xml version="1.0" encoding="utf-8"?>
<a:theme xmlns:a="http://schemas.openxmlformats.org/drawingml/2006/main" name="1_Office Theme">
  <a:themeElements>
    <a:clrScheme name="BRAND X_edit">
      <a:dk1>
        <a:srgbClr val="000000"/>
      </a:dk1>
      <a:lt1>
        <a:srgbClr val="FFFFFF"/>
      </a:lt1>
      <a:dk2>
        <a:srgbClr val="585858"/>
      </a:dk2>
      <a:lt2>
        <a:srgbClr val="F4F4F4"/>
      </a:lt2>
      <a:accent1>
        <a:srgbClr val="005DAB"/>
      </a:accent1>
      <a:accent2>
        <a:srgbClr val="A3C8C8"/>
      </a:accent2>
      <a:accent3>
        <a:srgbClr val="A5A6A5"/>
      </a:accent3>
      <a:accent4>
        <a:srgbClr val="A0B266"/>
      </a:accent4>
      <a:accent5>
        <a:srgbClr val="DEB3A8"/>
      </a:accent5>
      <a:accent6>
        <a:srgbClr val="C1B29C"/>
      </a:accent6>
      <a:hlink>
        <a:srgbClr val="005DAB"/>
      </a:hlink>
      <a:folHlink>
        <a:srgbClr val="A4C8C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4.xml><?xml version="1.0" encoding="utf-8"?>
<a:theme xmlns:a="http://schemas.openxmlformats.org/drawingml/2006/main" name="1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D17E572A9014CA98EF55A5E8319AA" ma:contentTypeVersion="11" ma:contentTypeDescription="Create a new document." ma:contentTypeScope="" ma:versionID="d6b5e727e98f570f0574fc3565af7e9e">
  <xsd:schema xmlns:xsd="http://www.w3.org/2001/XMLSchema" xmlns:xs="http://www.w3.org/2001/XMLSchema" xmlns:p="http://schemas.microsoft.com/office/2006/metadata/properties" xmlns:ns2="0d8c423f-ad67-45a2-8b05-97a43a5b7821" xmlns:ns3="ead0e857-dec6-4b1e-afd3-48dbfac7dd48" targetNamespace="http://schemas.microsoft.com/office/2006/metadata/properties" ma:root="true" ma:fieldsID="6f3db167e660a116f7b51cc0c02ca9e8" ns2:_="" ns3:_="">
    <xsd:import namespace="0d8c423f-ad67-45a2-8b05-97a43a5b7821"/>
    <xsd:import namespace="ead0e857-dec6-4b1e-afd3-48dbfac7d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423f-ad67-45a2-8b05-97a43a5b7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0e857-dec6-4b1e-afd3-48dbfac7d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d0e857-dec6-4b1e-afd3-48dbfac7dd48">
      <UserInfo>
        <DisplayName>Gareth Allott</DisplayName>
        <AccountId>12</AccountId>
        <AccountType/>
      </UserInfo>
      <UserInfo>
        <DisplayName>Louisa Peacock</DisplayName>
        <AccountId>36</AccountId>
        <AccountType/>
      </UserInfo>
      <UserInfo>
        <DisplayName>Alexander Richwood</DisplayName>
        <AccountId>141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6D0638-9AB5-4485-AE91-2400DED3C8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8CE22-77BA-4C05-A750-0FDDDCD185B8}">
  <ds:schemaRefs>
    <ds:schemaRef ds:uri="0d8c423f-ad67-45a2-8b05-97a43a5b7821"/>
    <ds:schemaRef ds:uri="ead0e857-dec6-4b1e-afd3-48dbfac7dd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2F627D-A5A3-40F9-A750-14F52E0A7F44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0d8c423f-ad67-45a2-8b05-97a43a5b7821"/>
    <ds:schemaRef ds:uri="ead0e857-dec6-4b1e-afd3-48dbfac7dd48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2942</Words>
  <Application>Microsoft Macintosh PowerPoint</Application>
  <PresentationFormat>Widescreen</PresentationFormat>
  <Paragraphs>606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Anodina</vt:lpstr>
      <vt:lpstr>Arial</vt:lpstr>
      <vt:lpstr>Calibri</vt:lpstr>
      <vt:lpstr>Calibri Light</vt:lpstr>
      <vt:lpstr>Tahoma</vt:lpstr>
      <vt:lpstr>Times</vt:lpstr>
      <vt:lpstr>Wingdings</vt:lpstr>
      <vt:lpstr>9_Galapagos_template_Basic</vt:lpstr>
      <vt:lpstr>1_Office Theme</vt:lpstr>
      <vt:lpstr>Galapagos_template_Basic</vt:lpstr>
      <vt:lpstr>1_Galapagos_template_Basic</vt:lpstr>
      <vt:lpstr>think-cell Slide</vt:lpstr>
      <vt:lpstr>Building country specific  IBD Omnichannel HCP Journeys  to support launch</vt:lpstr>
      <vt:lpstr>What is in it for me (country level)?</vt:lpstr>
      <vt:lpstr>What will I get at the end (country level)?</vt:lpstr>
      <vt:lpstr>Jyseleca Communication in UC is already well advanced </vt:lpstr>
      <vt:lpstr>Project goal is to leverage existing work and focus on the execution </vt:lpstr>
      <vt:lpstr>Project Plan</vt:lpstr>
      <vt:lpstr>Project will accelerate HCP journeys long term usage</vt:lpstr>
      <vt:lpstr>The project plan detail of Phase 1</vt:lpstr>
      <vt:lpstr>Engagement with a UK/DE </vt:lpstr>
      <vt:lpstr>Available ressources to plan and monitor progress of key meetings</vt:lpstr>
      <vt:lpstr>Illustrations of the  2 key deliverables :   1/ Adoption ladder 2/HCP journey</vt:lpstr>
      <vt:lpstr>PowerPoint Presentation</vt:lpstr>
      <vt:lpstr>PowerPoint Presentation</vt:lpstr>
      <vt:lpstr>PowerPoint Presentation</vt:lpstr>
      <vt:lpstr>PowerPoint Presentation</vt:lpstr>
      <vt:lpstr>The Principles for the HCP journey</vt:lpstr>
      <vt:lpstr>PowerPoint Presentation</vt:lpstr>
      <vt:lpstr>Share output from morning session  on HCP journey format</vt:lpstr>
      <vt:lpstr>Next steps</vt:lpstr>
      <vt:lpstr>Where we stand today ?</vt:lpstr>
      <vt:lpstr>What are the immediate next steps ?</vt:lpstr>
      <vt:lpstr>Next steps and guidance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Execution TaskForce</dc:title>
  <dc:creator>Gareth Allott</dc:creator>
  <cp:lastModifiedBy>Alexandre Raynaud</cp:lastModifiedBy>
  <cp:revision>3</cp:revision>
  <dcterms:created xsi:type="dcterms:W3CDTF">2021-01-06T15:40:59Z</dcterms:created>
  <dcterms:modified xsi:type="dcterms:W3CDTF">2021-03-29T20:24:41Z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0x010100009D17E572A9014CA98EF55A5E8319AA</vt:lpwstr>
  </property>
</Properties>
</file>